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0"/>
  </p:notesMasterIdLst>
  <p:sldIdLst>
    <p:sldId id="256" r:id="rId2"/>
    <p:sldId id="257" r:id="rId3"/>
    <p:sldId id="270" r:id="rId4"/>
    <p:sldId id="272" r:id="rId5"/>
    <p:sldId id="273" r:id="rId6"/>
    <p:sldId id="276" r:id="rId7"/>
    <p:sldId id="268" r:id="rId8"/>
    <p:sldId id="316" r:id="rId9"/>
    <p:sldId id="269" r:id="rId10"/>
    <p:sldId id="258" r:id="rId11"/>
    <p:sldId id="260" r:id="rId12"/>
    <p:sldId id="261" r:id="rId13"/>
    <p:sldId id="262" r:id="rId14"/>
    <p:sldId id="259" r:id="rId15"/>
    <p:sldId id="302" r:id="rId16"/>
    <p:sldId id="303" r:id="rId17"/>
    <p:sldId id="304" r:id="rId18"/>
    <p:sldId id="305" r:id="rId19"/>
    <p:sldId id="306" r:id="rId20"/>
    <p:sldId id="307" r:id="rId21"/>
    <p:sldId id="263" r:id="rId22"/>
    <p:sldId id="280" r:id="rId23"/>
    <p:sldId id="281" r:id="rId24"/>
    <p:sldId id="264" r:id="rId25"/>
    <p:sldId id="279" r:id="rId26"/>
    <p:sldId id="282" r:id="rId27"/>
    <p:sldId id="283" r:id="rId28"/>
    <p:sldId id="285" r:id="rId29"/>
    <p:sldId id="287" r:id="rId30"/>
    <p:sldId id="289" r:id="rId31"/>
    <p:sldId id="312" r:id="rId32"/>
    <p:sldId id="313" r:id="rId33"/>
    <p:sldId id="290" r:id="rId34"/>
    <p:sldId id="295" r:id="rId35"/>
    <p:sldId id="296" r:id="rId36"/>
    <p:sldId id="314" r:id="rId37"/>
    <p:sldId id="310" r:id="rId38"/>
    <p:sldId id="311" r:id="rId39"/>
    <p:sldId id="317" r:id="rId40"/>
    <p:sldId id="298" r:id="rId41"/>
    <p:sldId id="299" r:id="rId42"/>
    <p:sldId id="300" r:id="rId43"/>
    <p:sldId id="309" r:id="rId44"/>
    <p:sldId id="308" r:id="rId45"/>
    <p:sldId id="301" r:id="rId46"/>
    <p:sldId id="315" r:id="rId47"/>
    <p:sldId id="278" r:id="rId48"/>
    <p:sldId id="277" r:id="rId4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0023"/>
    <a:srgbClr val="66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97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BEFB4E-4753-447B-9C1D-3FB6970A7F67}" type="datetimeFigureOut">
              <a:rPr lang="sk-SK" smtClean="0"/>
              <a:pPr/>
              <a:t>29. 10. 2014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F2FA6-8949-4883-9ABB-397BF57582D3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9BA2-645A-4AD0-86A3-C92BC777C79A}" type="slidenum">
              <a:rPr lang="sk-SK" smtClean="0"/>
              <a:pPr/>
              <a:t>26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E02FDA7-B35D-46BA-A7E8-08799E91CD63}" type="datetime1">
              <a:rPr lang="sk-SK" smtClean="0"/>
              <a:pPr/>
              <a:t>29. 10. 2014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sk-SK"/>
          </a:p>
        </p:txBody>
      </p:sp>
      <p:sp>
        <p:nvSpPr>
          <p:cNvPr id="10" name="Obdĺžni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ĺžni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ĺžni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ĺžni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ovná spojnic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Rovná spojnica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ovná spojnic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Rovná spojnica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ĺžni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0DE02FB-4274-4FDD-952E-BDE495224B0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7CE2-7F70-4614-BFFD-300BC9D3A79A}" type="datetime1">
              <a:rPr lang="sk-SK" smtClean="0"/>
              <a:pPr/>
              <a:t>29. 10. 2014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291C3-E0C6-4B41-87FA-F79214787301}" type="datetime1">
              <a:rPr lang="sk-SK" smtClean="0"/>
              <a:pPr/>
              <a:t>29. 10. 2014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20B1A69-C51D-4786-A6ED-5E8D41F02E20}" type="datetime1">
              <a:rPr lang="sk-SK" smtClean="0"/>
              <a:pPr/>
              <a:t>29. 10. 2014</a:t>
            </a:fld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0DE02FB-4274-4FDD-952E-BDE495224B0A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42D500D-C0EF-46BF-A8FD-FA41524C7B9E}" type="datetime1">
              <a:rPr lang="sk-SK" smtClean="0"/>
              <a:pPr/>
              <a:t>29. 10. 2014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sk-SK"/>
          </a:p>
        </p:txBody>
      </p:sp>
      <p:sp>
        <p:nvSpPr>
          <p:cNvPr id="9" name="Obdĺžni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ĺžni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ĺžni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ĺžni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ovná spojnica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ovná spojnic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ovná spojnica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Rovná spojnic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ĺžni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ovná spojnica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0DE02FB-4274-4FDD-952E-BDE495224B0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BCF88-5C09-4CB5-9346-FF27C50D0ED0}" type="datetime1">
              <a:rPr lang="sk-SK" smtClean="0"/>
              <a:pPr/>
              <a:t>29. 10. 2014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9" name="Zástupný symbol obsah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86CA-69DE-4460-860F-6CADD8B98C64}" type="datetime1">
              <a:rPr lang="sk-SK" smtClean="0"/>
              <a:pPr/>
              <a:t>29. 10. 2014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2" name="Zástupný symbol tex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4" name="Zástupný symbol tex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936436E-D4CB-4652-95B8-2D377D67CD13}" type="datetime1">
              <a:rPr lang="sk-SK" smtClean="0"/>
              <a:pPr/>
              <a:t>29. 10. 2014</a:t>
            </a:fld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0DE02FB-4274-4FDD-952E-BDE495224B0A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4AF2-3396-4A5E-8DDD-AEE1B1BBB56E}" type="datetime1">
              <a:rPr lang="sk-SK" smtClean="0"/>
              <a:pPr/>
              <a:t>29. 10. 2014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ĺžni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ovná spojnic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obsah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1" name="Zástupný symbol dátumu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D12491B-F6E9-408B-9366-D63872D0D6EF}" type="datetime1">
              <a:rPr lang="sk-SK" smtClean="0"/>
              <a:pPr/>
              <a:t>29. 10. 2014</a:t>
            </a:fld>
            <a:endParaRPr lang="sk-SK"/>
          </a:p>
        </p:txBody>
      </p:sp>
      <p:sp>
        <p:nvSpPr>
          <p:cNvPr id="22" name="Zástupný symbol čísla snímky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0DE02FB-4274-4FDD-952E-BDE495224B0A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3" name="Zástupný symbol päty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ĺžni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Rovná spojnic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Rovná spojnica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dátumu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2539E4F-4A62-43EC-8CB9-2ED3AA31CB0C}" type="datetime1">
              <a:rPr lang="sk-SK" smtClean="0"/>
              <a:pPr/>
              <a:t>29. 10. 2014</a:t>
            </a:fld>
            <a:endParaRPr lang="sk-SK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0DE02FB-4274-4FDD-952E-BDE495224B0A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1" name="Zástupný symbol päty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417E911-5993-43D0-AD41-0CECB6A52F14}" type="datetime1">
              <a:rPr lang="sk-SK" smtClean="0"/>
              <a:pPr/>
              <a:t>29. 10. 2014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ĺžni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0DE02FB-4274-4FDD-952E-BDE495224B0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hyperlink" Target="http://upload.wikimedia.org/wikipedia/commons/c/c2/CoA_SK_Dieceze.jpg" TargetMode="External"/><Relationship Id="rId12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jpeg"/><Relationship Id="rId10" Type="http://schemas.openxmlformats.org/officeDocument/2006/relationships/image" Target="../media/image15.jpeg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dinkovo.sk/" TargetMode="External"/><Relationship Id="rId2" Type="http://schemas.openxmlformats.org/officeDocument/2006/relationships/hyperlink" Target="mailto:sekoroman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195736" y="3183111"/>
            <a:ext cx="8424936" cy="1470025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rgbClr val="660033"/>
                </a:solidFill>
              </a:rPr>
              <a:t>Skúsenosti s kurzami </a:t>
            </a:r>
            <a:br>
              <a:rPr lang="sk-SK" b="1" dirty="0" smtClean="0">
                <a:solidFill>
                  <a:srgbClr val="660033"/>
                </a:solidFill>
              </a:rPr>
            </a:br>
            <a:r>
              <a:rPr lang="sk-SK" b="1" dirty="0" smtClean="0">
                <a:solidFill>
                  <a:srgbClr val="660033"/>
                </a:solidFill>
              </a:rPr>
              <a:t>prípravy do manželstva</a:t>
            </a:r>
            <a:br>
              <a:rPr lang="sk-SK" b="1" dirty="0" smtClean="0">
                <a:solidFill>
                  <a:srgbClr val="660033"/>
                </a:solidFill>
              </a:rPr>
            </a:br>
            <a:r>
              <a:rPr lang="sk-SK" b="1" dirty="0" smtClean="0">
                <a:solidFill>
                  <a:srgbClr val="460023"/>
                </a:solidFill>
              </a:rPr>
              <a:t>a sprevádzanie mladých rodín</a:t>
            </a:r>
            <a:endParaRPr lang="sk-SK" b="1" dirty="0">
              <a:solidFill>
                <a:srgbClr val="460023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31640" y="5276800"/>
            <a:ext cx="6400800" cy="1392560"/>
          </a:xfrm>
        </p:spPr>
        <p:txBody>
          <a:bodyPr/>
          <a:lstStyle/>
          <a:p>
            <a:r>
              <a:rPr lang="sk-SK" dirty="0" smtClean="0"/>
              <a:t>Konferencia o pastorácii rodín,</a:t>
            </a:r>
          </a:p>
          <a:p>
            <a:r>
              <a:rPr lang="sk-SK" dirty="0" smtClean="0"/>
              <a:t>Badín, 29. október 2014</a:t>
            </a:r>
            <a:endParaRPr lang="sk-SK" dirty="0"/>
          </a:p>
        </p:txBody>
      </p:sp>
      <p:pic>
        <p:nvPicPr>
          <p:cNvPr id="4" name="Zástupný symbol obsah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995" y="0"/>
            <a:ext cx="9173995" cy="2852936"/>
          </a:xfrm>
          <a:prstGeom prst="rect">
            <a:avLst/>
          </a:prstGeom>
        </p:spPr>
      </p:pic>
      <p:pic>
        <p:nvPicPr>
          <p:cNvPr id="5" name="Picture 3" descr="D:\zaloha D\maek\DieceznáRada\2014-10-02 22.32.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58668">
            <a:off x="7330794" y="4547193"/>
            <a:ext cx="1807547" cy="24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sk-SK" b="1" dirty="0" smtClean="0"/>
              <a:t>Prípravná fáza 2007-2009</a:t>
            </a:r>
            <a:endParaRPr lang="sk-SK" b="1" dirty="0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3201988" y="1341438"/>
            <a:ext cx="2017712" cy="3365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k-SK" sz="1600" b="1"/>
              <a:t>Preklad materiálov</a:t>
            </a:r>
          </a:p>
        </p:txBody>
      </p:sp>
      <p:pic>
        <p:nvPicPr>
          <p:cNvPr id="13318" name="Picture 6" descr="CatholicMarriagePrepar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1773238"/>
            <a:ext cx="1579563" cy="1579562"/>
          </a:xfrm>
          <a:prstGeom prst="rect">
            <a:avLst/>
          </a:prstGeom>
          <a:noFill/>
        </p:spPr>
      </p:pic>
      <p:pic>
        <p:nvPicPr>
          <p:cNvPr id="13319" name="Picture 7" descr="copertina_cammino_fidanzat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1990725"/>
            <a:ext cx="1066800" cy="1584325"/>
          </a:xfrm>
          <a:prstGeom prst="rect">
            <a:avLst/>
          </a:prstGeom>
          <a:noFill/>
        </p:spPr>
      </p:pic>
      <p:pic>
        <p:nvPicPr>
          <p:cNvPr id="13320" name="Picture 8" descr="Cover%202006%20verk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2206625"/>
            <a:ext cx="1165225" cy="1584325"/>
          </a:xfrm>
          <a:prstGeom prst="rect">
            <a:avLst/>
          </a:prstGeom>
          <a:noFill/>
        </p:spPr>
      </p:pic>
      <p:pic>
        <p:nvPicPr>
          <p:cNvPr id="13321" name="Picture 9" descr="235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838" y="2493963"/>
            <a:ext cx="1116012" cy="1544637"/>
          </a:xfrm>
          <a:prstGeom prst="rect">
            <a:avLst/>
          </a:prstGeom>
          <a:noFill/>
        </p:spPr>
      </p:pic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611188" y="1844675"/>
            <a:ext cx="1296987" cy="1635125"/>
            <a:chOff x="4422" y="1311"/>
            <a:chExt cx="817" cy="1030"/>
          </a:xfrm>
        </p:grpSpPr>
        <p:sp>
          <p:nvSpPr>
            <p:cNvPr id="13340" name="Oval 28"/>
            <p:cNvSpPr>
              <a:spLocks noChangeArrowheads="1"/>
            </p:cNvSpPr>
            <p:nvPr/>
          </p:nvSpPr>
          <p:spPr bwMode="auto">
            <a:xfrm>
              <a:off x="4740" y="2173"/>
              <a:ext cx="182" cy="1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13341" name="Oval 29"/>
            <p:cNvSpPr>
              <a:spLocks noChangeArrowheads="1"/>
            </p:cNvSpPr>
            <p:nvPr/>
          </p:nvSpPr>
          <p:spPr bwMode="auto">
            <a:xfrm>
              <a:off x="5012" y="2173"/>
              <a:ext cx="182" cy="1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13342" name="Oval 30"/>
            <p:cNvSpPr>
              <a:spLocks noChangeArrowheads="1"/>
            </p:cNvSpPr>
            <p:nvPr/>
          </p:nvSpPr>
          <p:spPr bwMode="auto">
            <a:xfrm>
              <a:off x="4422" y="1720"/>
              <a:ext cx="182" cy="1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13343" name="Oval 31"/>
            <p:cNvSpPr>
              <a:spLocks noChangeArrowheads="1"/>
            </p:cNvSpPr>
            <p:nvPr/>
          </p:nvSpPr>
          <p:spPr bwMode="auto">
            <a:xfrm>
              <a:off x="5057" y="1720"/>
              <a:ext cx="182" cy="1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13344" name="Oval 32"/>
            <p:cNvSpPr>
              <a:spLocks noChangeArrowheads="1"/>
            </p:cNvSpPr>
            <p:nvPr/>
          </p:nvSpPr>
          <p:spPr bwMode="auto">
            <a:xfrm>
              <a:off x="4513" y="2173"/>
              <a:ext cx="182" cy="1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pic>
          <p:nvPicPr>
            <p:cNvPr id="13345" name="Picture 33" descr="chautu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92" y="1311"/>
              <a:ext cx="320" cy="447"/>
            </a:xfrm>
            <a:prstGeom prst="rect">
              <a:avLst/>
            </a:prstGeom>
            <a:noFill/>
          </p:spPr>
        </p:pic>
        <p:sp>
          <p:nvSpPr>
            <p:cNvPr id="13346" name="Oval 34"/>
            <p:cNvSpPr>
              <a:spLocks noChangeArrowheads="1"/>
            </p:cNvSpPr>
            <p:nvPr/>
          </p:nvSpPr>
          <p:spPr bwMode="auto">
            <a:xfrm>
              <a:off x="4422" y="1947"/>
              <a:ext cx="182" cy="1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13347" name="Oval 35"/>
            <p:cNvSpPr>
              <a:spLocks noChangeArrowheads="1"/>
            </p:cNvSpPr>
            <p:nvPr/>
          </p:nvSpPr>
          <p:spPr bwMode="auto">
            <a:xfrm>
              <a:off x="5057" y="1947"/>
              <a:ext cx="182" cy="1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13349" name="Rectangle 37"/>
            <p:cNvSpPr>
              <a:spLocks noChangeArrowheads="1"/>
            </p:cNvSpPr>
            <p:nvPr/>
          </p:nvSpPr>
          <p:spPr bwMode="auto">
            <a:xfrm>
              <a:off x="4740" y="1842"/>
              <a:ext cx="227" cy="273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</p:grpSp>
      <p:pic>
        <p:nvPicPr>
          <p:cNvPr id="13351" name="Picture 39" descr="Obrázok:CoA SK Dieceze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825" y="5086350"/>
            <a:ext cx="2665413" cy="1438275"/>
          </a:xfrm>
          <a:prstGeom prst="rect">
            <a:avLst/>
          </a:prstGeom>
          <a:noFill/>
        </p:spPr>
      </p:pic>
      <p:sp>
        <p:nvSpPr>
          <p:cNvPr id="13352" name="Rectangle 40"/>
          <p:cNvSpPr>
            <a:spLocks noChangeArrowheads="1"/>
          </p:cNvSpPr>
          <p:nvPr/>
        </p:nvSpPr>
        <p:spPr bwMode="auto">
          <a:xfrm>
            <a:off x="0" y="4437063"/>
            <a:ext cx="3059113" cy="5826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sk-SK" sz="1600" b="1"/>
              <a:t>Návštevy diecéznych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sk-SK" sz="1600" b="1"/>
              <a:t>otcov biskupov</a:t>
            </a:r>
          </a:p>
        </p:txBody>
      </p:sp>
      <p:sp>
        <p:nvSpPr>
          <p:cNvPr id="13353" name="Rectangle 41"/>
          <p:cNvSpPr>
            <a:spLocks noChangeArrowheads="1"/>
          </p:cNvSpPr>
          <p:nvPr/>
        </p:nvSpPr>
        <p:spPr bwMode="auto">
          <a:xfrm>
            <a:off x="3779838" y="4573588"/>
            <a:ext cx="2736850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sk-SK" b="1"/>
              <a:t>kňazom</a:t>
            </a:r>
          </a:p>
        </p:txBody>
      </p:sp>
      <p:sp>
        <p:nvSpPr>
          <p:cNvPr id="13354" name="Rectangle 42"/>
          <p:cNvSpPr>
            <a:spLocks noChangeArrowheads="1"/>
          </p:cNvSpPr>
          <p:nvPr/>
        </p:nvSpPr>
        <p:spPr bwMode="auto">
          <a:xfrm>
            <a:off x="6516688" y="4581525"/>
            <a:ext cx="1871662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sk-SK" b="1"/>
              <a:t>manželom </a:t>
            </a:r>
          </a:p>
        </p:txBody>
      </p:sp>
      <p:sp>
        <p:nvSpPr>
          <p:cNvPr id="13355" name="Rectangle 43"/>
          <p:cNvSpPr>
            <a:spLocks noChangeArrowheads="1"/>
          </p:cNvSpPr>
          <p:nvPr/>
        </p:nvSpPr>
        <p:spPr bwMode="auto">
          <a:xfrm>
            <a:off x="5168900" y="4221163"/>
            <a:ext cx="2571750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b="1"/>
              <a:t>Predstavenie projektu</a:t>
            </a:r>
          </a:p>
        </p:txBody>
      </p:sp>
      <p:pic>
        <p:nvPicPr>
          <p:cNvPr id="13356" name="Picture 44" descr="P101106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06825" y="5106988"/>
            <a:ext cx="2232025" cy="1674812"/>
          </a:xfrm>
          <a:prstGeom prst="rect">
            <a:avLst/>
          </a:prstGeom>
          <a:noFill/>
        </p:spPr>
      </p:pic>
      <p:pic>
        <p:nvPicPr>
          <p:cNvPr id="13358" name="Picture 46" descr="BB%20KP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72238" y="5084763"/>
            <a:ext cx="2276475" cy="1706562"/>
          </a:xfrm>
          <a:prstGeom prst="rect">
            <a:avLst/>
          </a:prstGeom>
          <a:noFill/>
        </p:spPr>
      </p:pic>
      <p:sp>
        <p:nvSpPr>
          <p:cNvPr id="13359" name="Text Box 47"/>
          <p:cNvSpPr txBox="1">
            <a:spLocks noChangeArrowheads="1"/>
          </p:cNvSpPr>
          <p:nvPr/>
        </p:nvSpPr>
        <p:spPr bwMode="auto">
          <a:xfrm>
            <a:off x="153988" y="1333500"/>
            <a:ext cx="2712346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sz="1400" b="1" dirty="0" smtClean="0"/>
              <a:t>Vytvorenie pracovnej skupiny</a:t>
            </a:r>
            <a:endParaRPr lang="sk-SK" b="1" dirty="0"/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5651500" y="1341438"/>
            <a:ext cx="3275013" cy="3365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k-SK" sz="1600" b="1"/>
              <a:t>Zmapovanie lokálnych kurzov</a:t>
            </a:r>
          </a:p>
        </p:txBody>
      </p: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5702300" y="2205038"/>
            <a:ext cx="3262313" cy="1466850"/>
            <a:chOff x="3516" y="1417"/>
            <a:chExt cx="2055" cy="924"/>
          </a:xfrm>
        </p:grpSpPr>
        <p:pic>
          <p:nvPicPr>
            <p:cNvPr id="13329" name="Picture 17" descr="slovensko_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16" y="1417"/>
              <a:ext cx="1814" cy="924"/>
            </a:xfrm>
            <a:prstGeom prst="rect">
              <a:avLst/>
            </a:prstGeom>
            <a:noFill/>
          </p:spPr>
        </p:pic>
        <p:grpSp>
          <p:nvGrpSpPr>
            <p:cNvPr id="4" name="Group 51"/>
            <p:cNvGrpSpPr>
              <a:grpSpLocks/>
            </p:cNvGrpSpPr>
            <p:nvPr/>
          </p:nvGrpSpPr>
          <p:grpSpPr bwMode="auto">
            <a:xfrm>
              <a:off x="3743" y="1462"/>
              <a:ext cx="1828" cy="834"/>
              <a:chOff x="3743" y="1447"/>
              <a:chExt cx="1828" cy="834"/>
            </a:xfrm>
          </p:grpSpPr>
          <p:sp>
            <p:nvSpPr>
              <p:cNvPr id="13330" name="Oval 18"/>
              <p:cNvSpPr>
                <a:spLocks noChangeArrowheads="1"/>
              </p:cNvSpPr>
              <p:nvPr/>
            </p:nvSpPr>
            <p:spPr bwMode="auto">
              <a:xfrm>
                <a:off x="3743" y="2095"/>
                <a:ext cx="136" cy="1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sk-SK"/>
              </a:p>
            </p:txBody>
          </p:sp>
          <p:sp>
            <p:nvSpPr>
              <p:cNvPr id="13331" name="Oval 19"/>
              <p:cNvSpPr>
                <a:spLocks noChangeArrowheads="1"/>
              </p:cNvSpPr>
              <p:nvPr/>
            </p:nvSpPr>
            <p:spPr bwMode="auto">
              <a:xfrm>
                <a:off x="4015" y="1641"/>
                <a:ext cx="136" cy="1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sk-SK"/>
              </a:p>
            </p:txBody>
          </p:sp>
          <p:sp>
            <p:nvSpPr>
              <p:cNvPr id="13332" name="Oval 20"/>
              <p:cNvSpPr>
                <a:spLocks noChangeArrowheads="1"/>
              </p:cNvSpPr>
              <p:nvPr/>
            </p:nvSpPr>
            <p:spPr bwMode="auto">
              <a:xfrm>
                <a:off x="4242" y="1868"/>
                <a:ext cx="136" cy="1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sk-SK"/>
              </a:p>
            </p:txBody>
          </p:sp>
          <p:sp>
            <p:nvSpPr>
              <p:cNvPr id="13333" name="Oval 21"/>
              <p:cNvSpPr>
                <a:spLocks noChangeArrowheads="1"/>
              </p:cNvSpPr>
              <p:nvPr/>
            </p:nvSpPr>
            <p:spPr bwMode="auto">
              <a:xfrm>
                <a:off x="4695" y="1687"/>
                <a:ext cx="136" cy="1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sk-SK"/>
              </a:p>
            </p:txBody>
          </p:sp>
          <p:sp>
            <p:nvSpPr>
              <p:cNvPr id="13336" name="Text Box 24"/>
              <p:cNvSpPr txBox="1">
                <a:spLocks noChangeArrowheads="1"/>
              </p:cNvSpPr>
              <p:nvPr/>
            </p:nvSpPr>
            <p:spPr bwMode="auto">
              <a:xfrm>
                <a:off x="3879" y="2050"/>
                <a:ext cx="7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sk-SK"/>
                  <a:t>Bratislava</a:t>
                </a:r>
              </a:p>
            </p:txBody>
          </p:sp>
          <p:sp>
            <p:nvSpPr>
              <p:cNvPr id="13337" name="Text Box 25"/>
              <p:cNvSpPr txBox="1">
                <a:spLocks noChangeArrowheads="1"/>
              </p:cNvSpPr>
              <p:nvPr/>
            </p:nvSpPr>
            <p:spPr bwMode="auto">
              <a:xfrm>
                <a:off x="4423" y="1819"/>
                <a:ext cx="11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sk-SK"/>
                  <a:t>Banská Bystrica</a:t>
                </a:r>
              </a:p>
            </p:txBody>
          </p:sp>
          <p:sp>
            <p:nvSpPr>
              <p:cNvPr id="13339" name="Text Box 27"/>
              <p:cNvSpPr txBox="1">
                <a:spLocks noChangeArrowheads="1"/>
              </p:cNvSpPr>
              <p:nvPr/>
            </p:nvSpPr>
            <p:spPr bwMode="auto">
              <a:xfrm>
                <a:off x="4060" y="1447"/>
                <a:ext cx="1400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sk-SK" sz="1400" b="1" dirty="0" smtClean="0"/>
                  <a:t>HKR – Ohne snúbencov</a:t>
                </a:r>
                <a:endParaRPr lang="sk-SK" sz="1400" b="1" dirty="0"/>
              </a:p>
            </p:txBody>
          </p:sp>
          <p:sp>
            <p:nvSpPr>
              <p:cNvPr id="13338" name="Text Box 26"/>
              <p:cNvSpPr txBox="1">
                <a:spLocks noChangeArrowheads="1"/>
              </p:cNvSpPr>
              <p:nvPr/>
            </p:nvSpPr>
            <p:spPr bwMode="auto">
              <a:xfrm>
                <a:off x="4876" y="1593"/>
                <a:ext cx="6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sk-SK"/>
                  <a:t>Sabinov</a:t>
                </a:r>
              </a:p>
            </p:txBody>
          </p:sp>
        </p:grpSp>
      </p:grpSp>
      <p:pic>
        <p:nvPicPr>
          <p:cNvPr id="42" name="Obrázok 41" descr="erb spišská diecéz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31640" y="5229200"/>
            <a:ext cx="313778" cy="432048"/>
          </a:xfrm>
          <a:prstGeom prst="rect">
            <a:avLst/>
          </a:prstGeom>
        </p:spPr>
      </p:pic>
      <p:sp>
        <p:nvSpPr>
          <p:cNvPr id="41" name="Zástupný symbol čísla snímky 4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10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 autoUpdateAnimBg="0"/>
      <p:bldP spid="13352" grpId="0" animBg="1" autoUpdateAnimBg="0"/>
      <p:bldP spid="13353" grpId="0" animBg="1" autoUpdateAnimBg="0"/>
      <p:bldP spid="13354" grpId="0" animBg="1" autoUpdateAnimBg="0"/>
      <p:bldP spid="13355" grpId="0" animBg="1" autoUpdateAnimBg="0"/>
      <p:bldP spid="13359" grpId="0" animBg="1" autoUpdateAnimBg="0"/>
      <p:bldP spid="13324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>
            <a:noAutofit/>
          </a:bodyPr>
          <a:lstStyle/>
          <a:p>
            <a:r>
              <a:rPr lang="sk-SK" sz="4400" dirty="0" smtClean="0"/>
              <a:t>Metodika kurzu</a:t>
            </a:r>
            <a:endParaRPr lang="sk-SK" sz="4400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388560" y="1196752"/>
            <a:ext cx="8503920" cy="483091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sk-SK" sz="1800" b="1" dirty="0" smtClean="0"/>
              <a:t>Obsah stretnutí</a:t>
            </a:r>
          </a:p>
          <a:p>
            <a:pPr>
              <a:buNone/>
            </a:pPr>
            <a:endParaRPr lang="sk-SK" sz="1800" b="1" dirty="0" smtClean="0"/>
          </a:p>
          <a:p>
            <a:pPr>
              <a:buNone/>
            </a:pPr>
            <a:r>
              <a:rPr lang="sk-SK" sz="1800" dirty="0" smtClean="0"/>
              <a:t>1. stretnutie:  	Predstavenie kurzu, zoznámenie, dôležitosť prípravy</a:t>
            </a:r>
          </a:p>
          <a:p>
            <a:pPr>
              <a:buNone/>
            </a:pPr>
            <a:r>
              <a:rPr lang="sk-SK" sz="1800" dirty="0" smtClean="0"/>
              <a:t> 	       		Povolanie k manželstvu, predpoklady vzťahu a manželstva</a:t>
            </a:r>
          </a:p>
          <a:p>
            <a:pPr>
              <a:buNone/>
            </a:pPr>
            <a:r>
              <a:rPr lang="sk-SK" sz="1800" dirty="0" smtClean="0"/>
              <a:t>2. stretnutie: 	Ľudská sexualita, rozdielnosť a doplnkovosť muža a ženy</a:t>
            </a:r>
          </a:p>
          <a:p>
            <a:pPr>
              <a:buNone/>
            </a:pPr>
            <a:r>
              <a:rPr lang="sk-SK" sz="1800" dirty="0" smtClean="0"/>
              <a:t>3. Stretnutie: 	Podoby lásky, manželstvo alebo faktické spolužitie</a:t>
            </a:r>
          </a:p>
          <a:p>
            <a:pPr>
              <a:buNone/>
            </a:pPr>
            <a:r>
              <a:rPr lang="sk-SK" sz="1800" dirty="0" smtClean="0"/>
              <a:t>4. Stretnutie: 	Starostlivosť o manželstvo, komunikácia, krízy, ťažkosti</a:t>
            </a:r>
          </a:p>
          <a:p>
            <a:pPr>
              <a:buNone/>
            </a:pPr>
            <a:endParaRPr lang="sk-SK" sz="1800" b="1" dirty="0" smtClean="0"/>
          </a:p>
          <a:p>
            <a:pPr>
              <a:buNone/>
            </a:pPr>
            <a:r>
              <a:rPr lang="sk-SK" sz="1800" b="1" dirty="0" smtClean="0"/>
              <a:t>5. stretnutie: 	Kresťanská viera podľa vyznania viery – vierouka</a:t>
            </a:r>
          </a:p>
          <a:p>
            <a:pPr>
              <a:buNone/>
            </a:pPr>
            <a:r>
              <a:rPr lang="sk-SK" sz="1800" b="1" dirty="0" smtClean="0"/>
              <a:t>6. Stretnutie: 	Kresťanská mravnosť ako odpoveď človeka na Božie volanie</a:t>
            </a:r>
          </a:p>
          <a:p>
            <a:pPr>
              <a:buNone/>
            </a:pPr>
            <a:r>
              <a:rPr lang="sk-SK" sz="1800" b="1" dirty="0" smtClean="0"/>
              <a:t> 			Kresťanský štýl v rodine – život viery a modlitby</a:t>
            </a:r>
          </a:p>
          <a:p>
            <a:pPr>
              <a:buNone/>
            </a:pPr>
            <a:endParaRPr lang="sk-SK" sz="1800" dirty="0" smtClean="0"/>
          </a:p>
          <a:p>
            <a:pPr>
              <a:buNone/>
            </a:pPr>
            <a:r>
              <a:rPr lang="sk-SK" sz="1800" dirty="0" smtClean="0"/>
              <a:t>7. Stretnutie:	Zodpovedné rodičovstvo, PPR</a:t>
            </a:r>
          </a:p>
          <a:p>
            <a:pPr>
              <a:buNone/>
            </a:pPr>
            <a:r>
              <a:rPr lang="sk-SK" sz="1800" dirty="0" smtClean="0"/>
              <a:t>8. Stretnutie: 	Príprava na rodičovstvo a výchovu detí</a:t>
            </a:r>
          </a:p>
          <a:p>
            <a:pPr>
              <a:buNone/>
            </a:pPr>
            <a:endParaRPr lang="sk-SK" sz="1800" b="1" dirty="0" smtClean="0"/>
          </a:p>
          <a:p>
            <a:pPr>
              <a:buNone/>
            </a:pPr>
            <a:r>
              <a:rPr lang="sk-SK" sz="1800" b="1" dirty="0" smtClean="0"/>
              <a:t>9. Stretnutie: 	Sviatosti všeobecne, sviatosť manželstva, manželský sľub </a:t>
            </a:r>
          </a:p>
          <a:p>
            <a:pPr>
              <a:buNone/>
            </a:pPr>
            <a:r>
              <a:rPr lang="sk-SK" sz="1800" dirty="0" smtClean="0"/>
              <a:t>			Záverečné zhodnotenie kurzu</a:t>
            </a:r>
          </a:p>
          <a:p>
            <a:pPr>
              <a:buNone/>
            </a:pPr>
            <a:endParaRPr lang="sk-SK" sz="1800" b="1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11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4400" dirty="0" smtClean="0"/>
              <a:t>Metodika kurzu</a:t>
            </a:r>
            <a:endParaRPr lang="sk-SK" sz="4400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k-SK" b="1" dirty="0" smtClean="0"/>
              <a:t>Štruktúra stretnutia  (90´):</a:t>
            </a:r>
          </a:p>
          <a:p>
            <a:pPr>
              <a:buNone/>
            </a:pPr>
            <a:endParaRPr lang="sk-SK" sz="2400" i="1" dirty="0" smtClean="0"/>
          </a:p>
          <a:p>
            <a:pPr>
              <a:buNone/>
            </a:pPr>
            <a:r>
              <a:rPr lang="sk-SK" sz="2400" i="1" dirty="0" smtClean="0"/>
              <a:t>5´			Úvod do témy</a:t>
            </a:r>
          </a:p>
          <a:p>
            <a:pPr>
              <a:buNone/>
            </a:pPr>
            <a:r>
              <a:rPr lang="sk-SK" sz="2400" i="1" dirty="0" smtClean="0"/>
              <a:t>40´		Predstavenie novej témy</a:t>
            </a:r>
          </a:p>
          <a:p>
            <a:pPr>
              <a:buNone/>
            </a:pPr>
            <a:r>
              <a:rPr lang="sk-SK" sz="2400" i="1" dirty="0" smtClean="0"/>
              <a:t>20´		Aktivita snúbencov</a:t>
            </a:r>
          </a:p>
          <a:p>
            <a:pPr>
              <a:buNone/>
            </a:pPr>
            <a:r>
              <a:rPr lang="sk-SK" sz="2400" i="1" dirty="0" smtClean="0"/>
              <a:t>20´		Spoločný dialóg</a:t>
            </a:r>
          </a:p>
          <a:p>
            <a:pPr>
              <a:buNone/>
            </a:pPr>
            <a:r>
              <a:rPr lang="sk-SK" sz="2400" i="1" dirty="0" smtClean="0"/>
              <a:t>5´			Zhrnutie témy a modlitba </a:t>
            </a:r>
          </a:p>
          <a:p>
            <a:pPr>
              <a:buNone/>
            </a:pPr>
            <a:r>
              <a:rPr lang="sk-SK" sz="2400" i="1" dirty="0" smtClean="0"/>
              <a:t>			</a:t>
            </a:r>
            <a:r>
              <a:rPr lang="sk-SK" sz="1600" i="1" dirty="0" smtClean="0"/>
              <a:t>(v prípade večerných kurzov a poslednej témy v rámci 				celodenných stretnutí)</a:t>
            </a:r>
          </a:p>
          <a:p>
            <a:pPr>
              <a:buNone/>
            </a:pP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12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4400" dirty="0" smtClean="0"/>
              <a:t>Metodika kurzu</a:t>
            </a:r>
            <a:endParaRPr lang="sk-SK" sz="4400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686800" cy="4873752"/>
          </a:xfrm>
        </p:spPr>
        <p:txBody>
          <a:bodyPr>
            <a:normAutofit/>
          </a:bodyPr>
          <a:lstStyle/>
          <a:p>
            <a:r>
              <a:rPr lang="sk-SK" b="1" dirty="0" smtClean="0"/>
              <a:t>3 formy kurzov: </a:t>
            </a:r>
          </a:p>
          <a:p>
            <a:pPr>
              <a:buNone/>
            </a:pPr>
            <a:r>
              <a:rPr lang="sk-SK" dirty="0" smtClean="0"/>
              <a:t>	</a:t>
            </a:r>
            <a:r>
              <a:rPr lang="sk-SK" sz="3000" dirty="0" smtClean="0"/>
              <a:t>	</a:t>
            </a:r>
            <a:r>
              <a:rPr lang="sk-SK" dirty="0" smtClean="0"/>
              <a:t>večerný (9 večerov), denný (3 dni), víkendový (1)</a:t>
            </a:r>
          </a:p>
          <a:p>
            <a:endParaRPr lang="sk-SK" dirty="0" smtClean="0"/>
          </a:p>
          <a:p>
            <a:r>
              <a:rPr lang="sk-SK" b="1" dirty="0" smtClean="0"/>
              <a:t>Vedenie  kurzu animátorským tímom: </a:t>
            </a:r>
          </a:p>
          <a:p>
            <a:pPr>
              <a:buNone/>
            </a:pPr>
            <a:r>
              <a:rPr lang="sk-SK" dirty="0" smtClean="0"/>
              <a:t>		kňaz, manželský pár, lektori</a:t>
            </a:r>
          </a:p>
          <a:p>
            <a:pPr>
              <a:buNone/>
            </a:pPr>
            <a:endParaRPr lang="sk-SK" dirty="0" smtClean="0"/>
          </a:p>
          <a:p>
            <a:r>
              <a:rPr lang="sk-SK" b="1" dirty="0" smtClean="0"/>
              <a:t>Rozsah kurzu:</a:t>
            </a:r>
          </a:p>
          <a:p>
            <a:pPr>
              <a:buNone/>
            </a:pPr>
            <a:r>
              <a:rPr lang="sk-SK" dirty="0" smtClean="0"/>
              <a:t>		9 stretnutí obsahujúcich 12 tém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13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7652" name="Picture 4" descr="rkc_diecezy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362700"/>
          </a:xfrm>
          <a:prstGeom prst="rect">
            <a:avLst/>
          </a:prstGeom>
          <a:noFill/>
        </p:spPr>
      </p:pic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7092950" y="2708275"/>
            <a:ext cx="215900" cy="215900"/>
          </a:xfrm>
          <a:prstGeom prst="ellipse">
            <a:avLst/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54" name="Oval 6"/>
          <p:cNvSpPr>
            <a:spLocks noChangeArrowheads="1"/>
          </p:cNvSpPr>
          <p:nvPr/>
        </p:nvSpPr>
        <p:spPr bwMode="auto">
          <a:xfrm>
            <a:off x="7812088" y="3284538"/>
            <a:ext cx="215900" cy="2159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55" name="Oval 7"/>
          <p:cNvSpPr>
            <a:spLocks noChangeArrowheads="1"/>
          </p:cNvSpPr>
          <p:nvPr/>
        </p:nvSpPr>
        <p:spPr bwMode="auto">
          <a:xfrm>
            <a:off x="7092950" y="37163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tx1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56" name="Oval 8"/>
          <p:cNvSpPr>
            <a:spLocks noChangeArrowheads="1"/>
          </p:cNvSpPr>
          <p:nvPr/>
        </p:nvSpPr>
        <p:spPr bwMode="auto">
          <a:xfrm>
            <a:off x="4716463" y="3429000"/>
            <a:ext cx="215900" cy="215900"/>
          </a:xfrm>
          <a:prstGeom prst="ellipse">
            <a:avLst/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57" name="Oval 9"/>
          <p:cNvSpPr>
            <a:spLocks noChangeArrowheads="1"/>
          </p:cNvSpPr>
          <p:nvPr/>
        </p:nvSpPr>
        <p:spPr bwMode="auto">
          <a:xfrm>
            <a:off x="5435600" y="4005263"/>
            <a:ext cx="215900" cy="2159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58" name="Oval 10"/>
          <p:cNvSpPr>
            <a:spLocks noChangeArrowheads="1"/>
          </p:cNvSpPr>
          <p:nvPr/>
        </p:nvSpPr>
        <p:spPr bwMode="auto">
          <a:xfrm>
            <a:off x="4716463" y="4437063"/>
            <a:ext cx="215900" cy="215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tx1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59" name="Oval 11"/>
          <p:cNvSpPr>
            <a:spLocks noChangeArrowheads="1"/>
          </p:cNvSpPr>
          <p:nvPr/>
        </p:nvSpPr>
        <p:spPr bwMode="auto">
          <a:xfrm>
            <a:off x="4284663" y="2060575"/>
            <a:ext cx="215900" cy="215900"/>
          </a:xfrm>
          <a:prstGeom prst="ellipse">
            <a:avLst/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60" name="Oval 12"/>
          <p:cNvSpPr>
            <a:spLocks noChangeArrowheads="1"/>
          </p:cNvSpPr>
          <p:nvPr/>
        </p:nvSpPr>
        <p:spPr bwMode="auto">
          <a:xfrm>
            <a:off x="5724525" y="2708275"/>
            <a:ext cx="215900" cy="2159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61" name="Oval 13"/>
          <p:cNvSpPr>
            <a:spLocks noChangeArrowheads="1"/>
          </p:cNvSpPr>
          <p:nvPr/>
        </p:nvSpPr>
        <p:spPr bwMode="auto">
          <a:xfrm>
            <a:off x="4572000" y="28527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tx1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62" name="Oval 14"/>
          <p:cNvSpPr>
            <a:spLocks noChangeArrowheads="1"/>
          </p:cNvSpPr>
          <p:nvPr/>
        </p:nvSpPr>
        <p:spPr bwMode="auto">
          <a:xfrm>
            <a:off x="2916238" y="2060575"/>
            <a:ext cx="215900" cy="215900"/>
          </a:xfrm>
          <a:prstGeom prst="ellipse">
            <a:avLst/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63" name="Oval 15"/>
          <p:cNvSpPr>
            <a:spLocks noChangeArrowheads="1"/>
          </p:cNvSpPr>
          <p:nvPr/>
        </p:nvSpPr>
        <p:spPr bwMode="auto">
          <a:xfrm>
            <a:off x="3490913" y="2276475"/>
            <a:ext cx="215900" cy="2159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64" name="Oval 16"/>
          <p:cNvSpPr>
            <a:spLocks noChangeArrowheads="1"/>
          </p:cNvSpPr>
          <p:nvPr/>
        </p:nvSpPr>
        <p:spPr bwMode="auto">
          <a:xfrm>
            <a:off x="2771775" y="270827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tx1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65" name="Oval 17"/>
          <p:cNvSpPr>
            <a:spLocks noChangeArrowheads="1"/>
          </p:cNvSpPr>
          <p:nvPr/>
        </p:nvSpPr>
        <p:spPr bwMode="auto">
          <a:xfrm>
            <a:off x="3276600" y="3213100"/>
            <a:ext cx="215900" cy="215900"/>
          </a:xfrm>
          <a:prstGeom prst="ellipse">
            <a:avLst/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66" name="Oval 18"/>
          <p:cNvSpPr>
            <a:spLocks noChangeArrowheads="1"/>
          </p:cNvSpPr>
          <p:nvPr/>
        </p:nvSpPr>
        <p:spPr bwMode="auto">
          <a:xfrm>
            <a:off x="3995738" y="3789363"/>
            <a:ext cx="215900" cy="2159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67" name="Oval 19"/>
          <p:cNvSpPr>
            <a:spLocks noChangeArrowheads="1"/>
          </p:cNvSpPr>
          <p:nvPr/>
        </p:nvSpPr>
        <p:spPr bwMode="auto">
          <a:xfrm>
            <a:off x="3276600" y="4221163"/>
            <a:ext cx="215900" cy="215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tx1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68" name="Oval 20"/>
          <p:cNvSpPr>
            <a:spLocks noChangeArrowheads="1"/>
          </p:cNvSpPr>
          <p:nvPr/>
        </p:nvSpPr>
        <p:spPr bwMode="auto">
          <a:xfrm>
            <a:off x="2339975" y="3284538"/>
            <a:ext cx="215900" cy="215900"/>
          </a:xfrm>
          <a:prstGeom prst="ellipse">
            <a:avLst/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69" name="Oval 21"/>
          <p:cNvSpPr>
            <a:spLocks noChangeArrowheads="1"/>
          </p:cNvSpPr>
          <p:nvPr/>
        </p:nvSpPr>
        <p:spPr bwMode="auto">
          <a:xfrm>
            <a:off x="2268538" y="4149725"/>
            <a:ext cx="215900" cy="2159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70" name="Oval 22"/>
          <p:cNvSpPr>
            <a:spLocks noChangeArrowheads="1"/>
          </p:cNvSpPr>
          <p:nvPr/>
        </p:nvSpPr>
        <p:spPr bwMode="auto">
          <a:xfrm>
            <a:off x="2627313" y="501332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tx1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71" name="Oval 23"/>
          <p:cNvSpPr>
            <a:spLocks noChangeArrowheads="1"/>
          </p:cNvSpPr>
          <p:nvPr/>
        </p:nvSpPr>
        <p:spPr bwMode="auto">
          <a:xfrm>
            <a:off x="1547813" y="3571875"/>
            <a:ext cx="215900" cy="215900"/>
          </a:xfrm>
          <a:prstGeom prst="ellipse">
            <a:avLst/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72" name="Oval 24"/>
          <p:cNvSpPr>
            <a:spLocks noChangeArrowheads="1"/>
          </p:cNvSpPr>
          <p:nvPr/>
        </p:nvSpPr>
        <p:spPr bwMode="auto">
          <a:xfrm>
            <a:off x="1476375" y="4437063"/>
            <a:ext cx="215900" cy="2159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73" name="Oval 25"/>
          <p:cNvSpPr>
            <a:spLocks noChangeArrowheads="1"/>
          </p:cNvSpPr>
          <p:nvPr/>
        </p:nvSpPr>
        <p:spPr bwMode="auto">
          <a:xfrm>
            <a:off x="1835150" y="5300663"/>
            <a:ext cx="215900" cy="215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tx1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74" name="Oval 26"/>
          <p:cNvSpPr>
            <a:spLocks noChangeArrowheads="1"/>
          </p:cNvSpPr>
          <p:nvPr/>
        </p:nvSpPr>
        <p:spPr bwMode="auto">
          <a:xfrm>
            <a:off x="755650" y="3140075"/>
            <a:ext cx="215900" cy="215900"/>
          </a:xfrm>
          <a:prstGeom prst="ellipse">
            <a:avLst/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75" name="Oval 27"/>
          <p:cNvSpPr>
            <a:spLocks noChangeArrowheads="1"/>
          </p:cNvSpPr>
          <p:nvPr/>
        </p:nvSpPr>
        <p:spPr bwMode="auto">
          <a:xfrm>
            <a:off x="684213" y="4005263"/>
            <a:ext cx="215900" cy="2159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76" name="Oval 28"/>
          <p:cNvSpPr>
            <a:spLocks noChangeArrowheads="1"/>
          </p:cNvSpPr>
          <p:nvPr/>
        </p:nvSpPr>
        <p:spPr bwMode="auto">
          <a:xfrm>
            <a:off x="900113" y="47244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tx1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82" name="Oval 34"/>
          <p:cNvSpPr>
            <a:spLocks noChangeArrowheads="1"/>
          </p:cNvSpPr>
          <p:nvPr/>
        </p:nvSpPr>
        <p:spPr bwMode="auto">
          <a:xfrm>
            <a:off x="5364163" y="692150"/>
            <a:ext cx="215900" cy="215900"/>
          </a:xfrm>
          <a:prstGeom prst="ellipse">
            <a:avLst/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83" name="Oval 35"/>
          <p:cNvSpPr>
            <a:spLocks noChangeArrowheads="1"/>
          </p:cNvSpPr>
          <p:nvPr/>
        </p:nvSpPr>
        <p:spPr bwMode="auto">
          <a:xfrm>
            <a:off x="5364163" y="1125538"/>
            <a:ext cx="215900" cy="2159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84" name="Oval 36"/>
          <p:cNvSpPr>
            <a:spLocks noChangeArrowheads="1"/>
          </p:cNvSpPr>
          <p:nvPr/>
        </p:nvSpPr>
        <p:spPr bwMode="auto">
          <a:xfrm>
            <a:off x="5364163" y="15573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tx1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86" name="Rectangle 38"/>
          <p:cNvSpPr>
            <a:spLocks noChangeArrowheads="1"/>
          </p:cNvSpPr>
          <p:nvPr/>
        </p:nvSpPr>
        <p:spPr bwMode="auto">
          <a:xfrm>
            <a:off x="179388" y="404813"/>
            <a:ext cx="2376487" cy="1800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85" name="Rectangle 37"/>
          <p:cNvSpPr>
            <a:spLocks noChangeArrowheads="1"/>
          </p:cNvSpPr>
          <p:nvPr/>
        </p:nvSpPr>
        <p:spPr bwMode="auto">
          <a:xfrm>
            <a:off x="0" y="404813"/>
            <a:ext cx="46434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k-SK"/>
              <a:t>Slovensko = 10 diecéz (8 rk + 2 grk)</a:t>
            </a:r>
          </a:p>
          <a:p>
            <a:r>
              <a:rPr lang="sk-SK" b="1"/>
              <a:t>1 diecéza = 3 kurzy t.j. spolu 30 kurzov</a:t>
            </a:r>
          </a:p>
          <a:p>
            <a:r>
              <a:rPr lang="sk-SK"/>
              <a:t>1 kurz = 3 dni</a:t>
            </a:r>
          </a:p>
        </p:txBody>
      </p:sp>
      <p:sp>
        <p:nvSpPr>
          <p:cNvPr id="27687" name="Rectangle 39"/>
          <p:cNvSpPr>
            <a:spLocks noChangeArrowheads="1"/>
          </p:cNvSpPr>
          <p:nvPr/>
        </p:nvSpPr>
        <p:spPr bwMode="auto">
          <a:xfrm>
            <a:off x="5292725" y="4724400"/>
            <a:ext cx="2447925" cy="1873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88" name="Rectangle 40"/>
          <p:cNvSpPr>
            <a:spLocks noChangeArrowheads="1"/>
          </p:cNvSpPr>
          <p:nvPr/>
        </p:nvSpPr>
        <p:spPr bwMode="auto">
          <a:xfrm>
            <a:off x="2916238" y="5867980"/>
            <a:ext cx="62277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k-SK" sz="1600" b="1" dirty="0"/>
              <a:t>Kurz vedie pastoračný tím: </a:t>
            </a:r>
            <a:r>
              <a:rPr lang="sk-SK" dirty="0"/>
              <a:t>kňaz, manželský pár, 2 </a:t>
            </a:r>
            <a:r>
              <a:rPr lang="sk-SK" dirty="0" smtClean="0"/>
              <a:t>odborníci</a:t>
            </a:r>
            <a:endParaRPr lang="sk-SK" sz="1600" dirty="0"/>
          </a:p>
        </p:txBody>
      </p:sp>
      <p:sp>
        <p:nvSpPr>
          <p:cNvPr id="27689" name="Text Box 41"/>
          <p:cNvSpPr txBox="1">
            <a:spLocks noChangeArrowheads="1"/>
          </p:cNvSpPr>
          <p:nvPr/>
        </p:nvSpPr>
        <p:spPr bwMode="auto">
          <a:xfrm>
            <a:off x="5795963" y="620713"/>
            <a:ext cx="2857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/>
              <a:t>1 kurz = 9x 2 hodiny večer</a:t>
            </a:r>
          </a:p>
        </p:txBody>
      </p:sp>
      <p:sp>
        <p:nvSpPr>
          <p:cNvPr id="27690" name="Text Box 42"/>
          <p:cNvSpPr txBox="1">
            <a:spLocks noChangeArrowheads="1"/>
          </p:cNvSpPr>
          <p:nvPr/>
        </p:nvSpPr>
        <p:spPr bwMode="auto">
          <a:xfrm>
            <a:off x="5795963" y="1052513"/>
            <a:ext cx="2222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/>
              <a:t>1 kurz = 3x celý deň</a:t>
            </a:r>
          </a:p>
        </p:txBody>
      </p:sp>
      <p:sp>
        <p:nvSpPr>
          <p:cNvPr id="27691" name="Text Box 43"/>
          <p:cNvSpPr txBox="1">
            <a:spLocks noChangeArrowheads="1"/>
          </p:cNvSpPr>
          <p:nvPr/>
        </p:nvSpPr>
        <p:spPr bwMode="auto">
          <a:xfrm>
            <a:off x="5795963" y="1484313"/>
            <a:ext cx="2044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/>
              <a:t>1 kurz = 1x víkend</a:t>
            </a:r>
          </a:p>
        </p:txBody>
      </p:sp>
      <p:sp>
        <p:nvSpPr>
          <p:cNvPr id="27692" name="Rectangle 44"/>
          <p:cNvSpPr>
            <a:spLocks noChangeArrowheads="1"/>
          </p:cNvSpPr>
          <p:nvPr/>
        </p:nvSpPr>
        <p:spPr bwMode="auto">
          <a:xfrm>
            <a:off x="3924300" y="0"/>
            <a:ext cx="52197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k-SK" dirty="0" smtClean="0"/>
              <a:t>Pilotný projekt s podporou </a:t>
            </a:r>
            <a:r>
              <a:rPr lang="sk-SK" dirty="0" err="1" smtClean="0"/>
              <a:t>Renovabis</a:t>
            </a:r>
            <a:r>
              <a:rPr lang="sk-SK" dirty="0" smtClean="0"/>
              <a:t> (rok 2010)</a:t>
            </a:r>
            <a:endParaRPr lang="sk-SK" dirty="0"/>
          </a:p>
        </p:txBody>
      </p:sp>
      <p:sp>
        <p:nvSpPr>
          <p:cNvPr id="40" name="Zástupný symbol čísla snímky 3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14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7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7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7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  <p:bldP spid="27654" grpId="0" animBg="1"/>
      <p:bldP spid="27655" grpId="0" animBg="1"/>
      <p:bldP spid="27656" grpId="0" animBg="1"/>
      <p:bldP spid="27657" grpId="0" animBg="1"/>
      <p:bldP spid="27658" grpId="0" animBg="1"/>
      <p:bldP spid="27659" grpId="0" animBg="1"/>
      <p:bldP spid="27660" grpId="0" animBg="1"/>
      <p:bldP spid="27661" grpId="0" animBg="1"/>
      <p:bldP spid="27662" grpId="0" animBg="1"/>
      <p:bldP spid="27663" grpId="0" animBg="1"/>
      <p:bldP spid="27664" grpId="0" animBg="1"/>
      <p:bldP spid="27665" grpId="0" animBg="1"/>
      <p:bldP spid="27666" grpId="0" animBg="1"/>
      <p:bldP spid="27667" grpId="0" animBg="1"/>
      <p:bldP spid="27668" grpId="0" animBg="1"/>
      <p:bldP spid="27669" grpId="0" animBg="1"/>
      <p:bldP spid="27670" grpId="0" animBg="1"/>
      <p:bldP spid="27671" grpId="0" animBg="1"/>
      <p:bldP spid="27672" grpId="0" animBg="1"/>
      <p:bldP spid="27673" grpId="0" animBg="1"/>
      <p:bldP spid="27674" grpId="0" animBg="1"/>
      <p:bldP spid="27675" grpId="0" animBg="1"/>
      <p:bldP spid="27676" grpId="0" animBg="1"/>
      <p:bldP spid="27682" grpId="0" animBg="1"/>
      <p:bldP spid="27683" grpId="0" animBg="1"/>
      <p:bldP spid="27684" grpId="0" animBg="1"/>
      <p:bldP spid="27685" grpId="0"/>
      <p:bldP spid="27688" grpId="0"/>
      <p:bldP spid="27689" grpId="0"/>
      <p:bldP spid="27690" grpId="0"/>
      <p:bldP spid="2769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Zástupný symbol obsahu 3" descr="Olympus_27.10.2009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243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38"/>
          </a:xfrm>
          <a:solidFill>
            <a:schemeClr val="bg1"/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k-SK" sz="2800" b="1" dirty="0" smtClean="0"/>
              <a:t>Príprava kurzu v Nitre (farnosť </a:t>
            </a:r>
            <a:r>
              <a:rPr lang="sk-SK" sz="2800" b="1" dirty="0" err="1" smtClean="0"/>
              <a:t>Klokočina</a:t>
            </a:r>
            <a:r>
              <a:rPr lang="sk-SK" sz="2800" b="1" dirty="0" smtClean="0"/>
              <a:t>)</a:t>
            </a: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15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3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3600" b="1" dirty="0" smtClean="0"/>
              <a:t>Príprava kurzu v Nitre (farnosť </a:t>
            </a:r>
            <a:r>
              <a:rPr lang="sk-SK" sz="3600" b="1" dirty="0" err="1" smtClean="0"/>
              <a:t>Klokočina</a:t>
            </a:r>
            <a:r>
              <a:rPr lang="sk-SK" sz="3600" b="1" dirty="0" smtClean="0"/>
              <a:t>)</a:t>
            </a:r>
          </a:p>
        </p:txBody>
      </p:sp>
      <p:pic>
        <p:nvPicPr>
          <p:cNvPr id="18435" name="Zástupný symbol obsahu 7" descr="Olympus_27.10.200900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92150"/>
            <a:ext cx="9144000" cy="6165850"/>
          </a:xfrm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16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Zástupný symbol obsahu 4" descr="Olympus_27.10.2009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3315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38"/>
          </a:xfrm>
          <a:solidFill>
            <a:schemeClr val="bg1"/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k-SK" sz="3600" smtClean="0"/>
              <a:t>Animátorský tím v Námestove</a:t>
            </a: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17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38"/>
          </a:xfrm>
          <a:solidFill>
            <a:schemeClr val="bg1"/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k-SK" sz="2800" b="1" dirty="0" smtClean="0"/>
              <a:t>Aktivita v pároch (víkend Nimnica)</a:t>
            </a:r>
          </a:p>
        </p:txBody>
      </p:sp>
      <p:pic>
        <p:nvPicPr>
          <p:cNvPr id="20483" name="Zástupný symbol obsahu 4" descr="DSC_031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7063" y="1341438"/>
            <a:ext cx="7329487" cy="4873625"/>
          </a:xfrm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18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38"/>
          </a:xfrm>
          <a:solidFill>
            <a:schemeClr val="bg1"/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k-SK" sz="2800" b="1" dirty="0" smtClean="0"/>
              <a:t>Spoločná sv. omša  (víkend Nimnica)</a:t>
            </a:r>
          </a:p>
        </p:txBody>
      </p:sp>
      <p:pic>
        <p:nvPicPr>
          <p:cNvPr id="21507" name="Zástupný symbol obsahu 5" descr="DSC_030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7063" y="1484313"/>
            <a:ext cx="7329487" cy="4873625"/>
          </a:xfrm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19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„</a:t>
            </a:r>
            <a:r>
              <a:rPr lang="sk-SK" dirty="0" err="1" smtClean="0"/>
              <a:t>Magisteriálna</a:t>
            </a:r>
            <a:r>
              <a:rPr lang="sk-SK" dirty="0" smtClean="0"/>
              <a:t> inverzia“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sk-SK" b="1" dirty="0"/>
              <a:t>Záverečný dokument III. mimoriadneho generálneho </a:t>
            </a:r>
            <a:r>
              <a:rPr lang="sk-SK" b="1" dirty="0" smtClean="0"/>
              <a:t>zasadnutia </a:t>
            </a:r>
            <a:r>
              <a:rPr lang="sk-SK" b="1" dirty="0"/>
              <a:t>Synody biskupov (október 2014</a:t>
            </a:r>
            <a:r>
              <a:rPr lang="sk-SK" b="1" dirty="0" smtClean="0"/>
              <a:t>):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  <a:p>
            <a:r>
              <a:rPr lang="sk-SK" dirty="0"/>
              <a:t>39. Komplexná spoločenská realita a výzvy, ktorým musí dnes rodina čeliť, si vyžadujú väčšie úsilie celej kresťanskej komunity pri príprave snúbencov na manželstvo.</a:t>
            </a:r>
            <a:br>
              <a:rPr lang="sk-SK" dirty="0"/>
            </a:br>
            <a:r>
              <a:rPr lang="sk-SK" dirty="0"/>
              <a:t/>
            </a:r>
            <a:br>
              <a:rPr lang="sk-SK" dirty="0"/>
            </a:br>
            <a:r>
              <a:rPr lang="sk-SK" dirty="0"/>
              <a:t>Je potrebné zdôrazňovať väčšie zapojenie celého spoločenstva do tejto prípravy, pričom prednostné miesto tu majú samotné rodiny. Podobne sa ukázala </a:t>
            </a:r>
            <a:r>
              <a:rPr lang="sk-SK" b="1" dirty="0"/>
              <a:t>potreba vytvoriť</a:t>
            </a:r>
            <a:r>
              <a:rPr lang="sk-SK" dirty="0"/>
              <a:t> </a:t>
            </a:r>
            <a:r>
              <a:rPr lang="sk-SK" b="1" dirty="0"/>
              <a:t>osobitné programy</a:t>
            </a:r>
            <a:r>
              <a:rPr lang="sk-SK" dirty="0"/>
              <a:t> pre blízku prípravu na manželstvo, ktoré poskytnú autentickú skúsenosť účasti na cirkevnom živote a prehĺbia poznanie rozličných aspektov rodinného života.</a:t>
            </a:r>
            <a:br>
              <a:rPr lang="sk-SK" dirty="0"/>
            </a:b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2</a:t>
            </a:fld>
            <a:endParaRPr lang="sk-SK"/>
          </a:p>
        </p:txBody>
      </p:sp>
      <p:pic>
        <p:nvPicPr>
          <p:cNvPr id="64514" name="Picture 2" descr="http://media01.radiovaticana.va/imm/1_0_832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50" y="-27384"/>
            <a:ext cx="2381250" cy="159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38"/>
          </a:xfrm>
          <a:solidFill>
            <a:schemeClr val="bg1"/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k-SK" sz="2800" b="1" dirty="0" smtClean="0"/>
              <a:t>Spoločné stolovanie snúbencov (víkend Nimnica)</a:t>
            </a:r>
          </a:p>
        </p:txBody>
      </p:sp>
      <p:pic>
        <p:nvPicPr>
          <p:cNvPr id="22531" name="Zástupný symbol obsahu 5" descr="DSC_039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25832"/>
          <a:stretch>
            <a:fillRect/>
          </a:stretch>
        </p:blipFill>
        <p:spPr>
          <a:xfrm>
            <a:off x="34925" y="1268413"/>
            <a:ext cx="8861425" cy="4370387"/>
          </a:xfrm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20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 smtClean="0"/>
              <a:t>Aplikácia projektu na úroveň diecézy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2010 - pilotné kurzy vo veľkej mestskej farnosti Žilina mesto</a:t>
            </a:r>
          </a:p>
          <a:p>
            <a:endParaRPr lang="sk-SK" dirty="0" smtClean="0"/>
          </a:p>
          <a:p>
            <a:r>
              <a:rPr lang="sk-SK" dirty="0" smtClean="0"/>
              <a:t>2011 - postupné zapájanie okolitých farností</a:t>
            </a:r>
          </a:p>
          <a:p>
            <a:endParaRPr lang="sk-SK" dirty="0" smtClean="0"/>
          </a:p>
          <a:p>
            <a:r>
              <a:rPr lang="sk-SK" dirty="0" smtClean="0"/>
              <a:t>2012 – zapojenie celého Žilinského dekanátu</a:t>
            </a:r>
          </a:p>
          <a:p>
            <a:endParaRPr lang="sk-SK" dirty="0" smtClean="0"/>
          </a:p>
          <a:p>
            <a:r>
              <a:rPr lang="sk-SK" dirty="0" smtClean="0"/>
              <a:t>2013 – Kurzy ako štandardná forma blízkej prípravy na manželstvo prijatá celým dekanátom</a:t>
            </a:r>
          </a:p>
          <a:p>
            <a:endParaRPr lang="sk-SK" dirty="0" smtClean="0"/>
          </a:p>
          <a:p>
            <a:r>
              <a:rPr lang="sk-SK" dirty="0" smtClean="0"/>
              <a:t>2013-2014 – zaškolenie tímov z ďalších dekanátov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21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endParaRPr lang="sk-SK" dirty="0"/>
          </a:p>
        </p:txBody>
      </p:sp>
      <p:pic>
        <p:nvPicPr>
          <p:cNvPr id="1026" name="Picture 2" descr="D:\zaloha D\maek\Snubenci\uvod\pesnicka zaver\Januar2014\DSC076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243408"/>
            <a:ext cx="13057449" cy="710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/>
          <p:cNvSpPr/>
          <p:nvPr/>
        </p:nvSpPr>
        <p:spPr>
          <a:xfrm>
            <a:off x="4479631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sk-SK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-3924944" y="-23029"/>
            <a:ext cx="1627380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endParaRPr lang="sk-SK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65475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4479631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sk-SK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1" name="Picture 3" descr="D:\zaloha D\maek\Snubenci\uvod\pesnicka zaver\August2013\IMG_11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85979" y="0"/>
            <a:ext cx="10638499" cy="74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-972616" y="332656"/>
            <a:ext cx="9577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</a:t>
            </a:r>
            <a:endParaRPr lang="sk-SK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sk-SK" sz="3200" dirty="0" smtClean="0"/>
              <a:t>  </a:t>
            </a:r>
            <a:endParaRPr lang="sk-SK" sz="3200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85823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Aktuálny stav kurzov </a:t>
            </a:r>
            <a:br>
              <a:rPr lang="sk-SK" dirty="0" smtClean="0"/>
            </a:br>
            <a:r>
              <a:rPr lang="sk-SK" dirty="0" smtClean="0"/>
              <a:t>v Žilinskej diecéze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 dirty="0" smtClean="0"/>
          </a:p>
          <a:p>
            <a:r>
              <a:rPr lang="sk-SK" dirty="0" smtClean="0"/>
              <a:t>3 z desiatich dekanátov Žilinskej diecézy používajú kurzy ako štandardnú formu prípravy</a:t>
            </a:r>
          </a:p>
          <a:p>
            <a:endParaRPr lang="sk-SK" dirty="0" smtClean="0"/>
          </a:p>
          <a:p>
            <a:r>
              <a:rPr lang="sk-SK" dirty="0" smtClean="0"/>
              <a:t>2 ďalšie dekanáty začínajú s kurzami od začiatku roku 2015</a:t>
            </a:r>
          </a:p>
          <a:p>
            <a:pPr>
              <a:buNone/>
            </a:pPr>
            <a:endParaRPr lang="sk-SK" dirty="0"/>
          </a:p>
          <a:p>
            <a:pPr>
              <a:buNone/>
            </a:pP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24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33277" cy="6968940"/>
          </a:xfrm>
        </p:spPr>
      </p:pic>
      <p:sp>
        <p:nvSpPr>
          <p:cNvPr id="5" name="Zástupný symbol čísla snímky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0375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67544" y="26369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Slovné hodnotenie kurzov účastníkmi</a:t>
            </a:r>
            <a:endParaRPr kumimoji="0" lang="sk-SK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26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Slovné hodnotenia snúbencov</a:t>
            </a:r>
            <a:br>
              <a:rPr lang="sk-SK" dirty="0" smtClean="0"/>
            </a:br>
            <a:r>
              <a:rPr lang="sk-SK" b="1" dirty="0" smtClean="0"/>
              <a:t>„Čo sa vám na kurze páčilo?“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To, že ich viedli manželské páry, ktoré rozprávali z vlastných skúseností. Vyzerali, že sú šťastní, vyrovnaní a prežívajú spolu krásny vzťah</a:t>
            </a:r>
            <a:r>
              <a:rPr lang="sk-SK" dirty="0" smtClean="0"/>
              <a:t>.</a:t>
            </a:r>
          </a:p>
          <a:p>
            <a:pPr marL="0" indent="0">
              <a:buNone/>
            </a:pPr>
            <a:endParaRPr lang="sk-SK" dirty="0"/>
          </a:p>
          <a:p>
            <a:r>
              <a:rPr lang="sk-SK" dirty="0"/>
              <a:t>Cením a vážim si to, že manželia sa podelili o holé pravdy a fakty, to že odhalia svoje súkromie. Prezradia aj tie ťažké okamihy a odovzdajú to ako skúsenosť, aby sme sa poučili. Ďakujem. 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20122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Slovné hodnotenia snúbencov</a:t>
            </a:r>
            <a:br>
              <a:rPr lang="sk-SK" dirty="0" smtClean="0"/>
            </a:br>
            <a:r>
              <a:rPr lang="sk-SK" b="1" dirty="0" smtClean="0"/>
              <a:t>„Čo sa vám na kurze páčilo?“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Ďakujem, že som tento kurz mohla absolvovať s mojím partnerom. Vďaka tomuto kurzu som prišla na to, že sa k sebe hodíme ešte viac, ako som si myslela</a:t>
            </a:r>
            <a:r>
              <a:rPr lang="sk-SK" dirty="0" smtClean="0"/>
              <a:t>.</a:t>
            </a:r>
          </a:p>
          <a:p>
            <a:pPr marL="0" indent="0">
              <a:buNone/>
            </a:pPr>
            <a:endParaRPr lang="sk-SK" dirty="0"/>
          </a:p>
          <a:p>
            <a:r>
              <a:rPr lang="sk-SK" dirty="0"/>
              <a:t>Veľké ďakujem. Po prednáškach a na konci som si opäť uvedomila, že áno, je to on.:) A okrem iného, som ešte viac otvorená novej viere. Naozaj ďakujeme.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38585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Slovné hodnotenia snúbencov</a:t>
            </a:r>
            <a:br>
              <a:rPr lang="sk-SK" dirty="0" smtClean="0"/>
            </a:br>
            <a:r>
              <a:rPr lang="sk-SK" b="1" dirty="0" smtClean="0"/>
              <a:t>„Čo sa vám na kurze páčilo?“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523925"/>
            <a:ext cx="8229600" cy="5793507"/>
          </a:xfrm>
        </p:spPr>
        <p:txBody>
          <a:bodyPr>
            <a:normAutofit/>
          </a:bodyPr>
          <a:lstStyle/>
          <a:p>
            <a:r>
              <a:rPr lang="sk-SK" dirty="0"/>
              <a:t>Prístup organizátorov nebol </a:t>
            </a:r>
            <a:r>
              <a:rPr lang="sk-SK" dirty="0" smtClean="0"/>
              <a:t>fundamentalistický, čo </a:t>
            </a:r>
            <a:r>
              <a:rPr lang="sk-SK" dirty="0"/>
              <a:t>mňa, neveriaceho, veľmi prekvapilo. Určite som po tomto zmenil názor na cirkev, najmä vďaka mladšej generácii kňazov</a:t>
            </a:r>
            <a:r>
              <a:rPr lang="sk-SK" dirty="0" smtClean="0"/>
              <a:t>.</a:t>
            </a:r>
          </a:p>
          <a:p>
            <a:pPr marL="0" indent="0">
              <a:buNone/>
            </a:pPr>
            <a:endParaRPr lang="sk-SK" dirty="0"/>
          </a:p>
          <a:p>
            <a:r>
              <a:rPr lang="sk-SK" dirty="0"/>
              <a:t>Napriek tomu, že som neveriaci, resp. neuznávam Cirkev, páčil sa mi prístup a podanie témy kresťanstva pánom </a:t>
            </a:r>
            <a:r>
              <a:rPr lang="sk-SK" dirty="0" err="1"/>
              <a:t>Kutišom</a:t>
            </a:r>
            <a:r>
              <a:rPr lang="sk-SK" dirty="0"/>
              <a:t>. 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03576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3486" t="29270" r="73257" b="13454"/>
          <a:stretch>
            <a:fillRect/>
          </a:stretch>
        </p:blipFill>
        <p:spPr bwMode="auto">
          <a:xfrm>
            <a:off x="1944216" y="0"/>
            <a:ext cx="5004048" cy="692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čísla snímky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3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Slovné hodnotenia snúbencov</a:t>
            </a:r>
            <a:br>
              <a:rPr lang="sk-SK" dirty="0" smtClean="0"/>
            </a:br>
            <a:r>
              <a:rPr lang="sk-SK" b="1" dirty="0" smtClean="0"/>
              <a:t>„Čo sa vám na kurze páčilo?“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Každopádne ďakujeme za možnosť kurzu, ktorý nám bol umocnený práve touto víkendovou formou. Určite si každý pár odnesie a odniesol niečo potrebné do spoločného života. </a:t>
            </a:r>
            <a:r>
              <a:rPr lang="sk-SK" dirty="0" smtClean="0"/>
              <a:t>Ďakujem.</a:t>
            </a:r>
            <a:endParaRPr lang="sk-SK" dirty="0"/>
          </a:p>
          <a:p>
            <a:endParaRPr lang="sk-SK" dirty="0" smtClean="0"/>
          </a:p>
          <a:p>
            <a:r>
              <a:rPr lang="sk-SK" dirty="0"/>
              <a:t>Odnášam si v sebe niečo čo som pred tým nepoznal. Ďakujem.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01500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7467600" cy="1143000"/>
          </a:xfrm>
        </p:spPr>
        <p:txBody>
          <a:bodyPr>
            <a:normAutofit/>
          </a:bodyPr>
          <a:lstStyle/>
          <a:p>
            <a:r>
              <a:rPr lang="sk-SK" b="1" dirty="0" smtClean="0"/>
              <a:t>Pohľad snúbencov </a:t>
            </a:r>
            <a:br>
              <a:rPr lang="sk-SK" b="1" dirty="0" smtClean="0"/>
            </a:br>
            <a:r>
              <a:rPr lang="sk-SK" b="1" dirty="0" smtClean="0"/>
              <a:t>na Kurzy prípravy do manželstva 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291552"/>
            <a:ext cx="7467600" cy="487375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sk-SK" sz="1800" b="1" dirty="0" smtClean="0"/>
              <a:t>	Najväčšie pozitíva vnímané zo strany snúbencov:</a:t>
            </a:r>
          </a:p>
          <a:p>
            <a:pPr>
              <a:buNone/>
            </a:pPr>
            <a:r>
              <a:rPr lang="sk-SK" sz="1800" dirty="0" smtClean="0"/>
              <a:t>   - svedectvá manželov</a:t>
            </a:r>
          </a:p>
          <a:p>
            <a:pPr>
              <a:buNone/>
            </a:pPr>
            <a:r>
              <a:rPr lang="sk-SK" sz="1800" dirty="0" smtClean="0"/>
              <a:t>   -  komunikácia vo dvojici</a:t>
            </a:r>
          </a:p>
          <a:p>
            <a:pPr>
              <a:buNone/>
            </a:pPr>
            <a:r>
              <a:rPr lang="sk-SK" sz="1800" dirty="0" smtClean="0"/>
              <a:t>   - zdieľanie v malej skupinke</a:t>
            </a:r>
          </a:p>
          <a:p>
            <a:pPr>
              <a:buNone/>
            </a:pPr>
            <a:r>
              <a:rPr lang="sk-SK" sz="1800" dirty="0" smtClean="0"/>
              <a:t>   - nová skúsenosť s cirkvou, prístup kňazov</a:t>
            </a:r>
          </a:p>
          <a:p>
            <a:pPr>
              <a:buNone/>
            </a:pPr>
            <a:r>
              <a:rPr lang="sk-SK" sz="1800" dirty="0" smtClean="0"/>
              <a:t/>
            </a:r>
            <a:br>
              <a:rPr lang="sk-SK" sz="1800" dirty="0" smtClean="0"/>
            </a:br>
            <a:r>
              <a:rPr lang="sk-SK" sz="1800" b="1" dirty="0" smtClean="0"/>
              <a:t>Popisované negatíva zo strany snúbencov:</a:t>
            </a:r>
            <a:endParaRPr lang="sk-SK" sz="1800" dirty="0" smtClean="0"/>
          </a:p>
          <a:p>
            <a:pPr fontAlgn="base">
              <a:buNone/>
            </a:pPr>
            <a:r>
              <a:rPr lang="sk-SK" sz="1800" dirty="0" smtClean="0"/>
              <a:t>	- chýbali niektoré témy</a:t>
            </a:r>
          </a:p>
          <a:p>
            <a:pPr fontAlgn="base">
              <a:buNone/>
            </a:pPr>
            <a:r>
              <a:rPr lang="sk-SK" sz="1800" dirty="0" smtClean="0"/>
              <a:t>	- náročný program</a:t>
            </a:r>
          </a:p>
          <a:p>
            <a:pPr fontAlgn="base">
              <a:buNone/>
            </a:pPr>
            <a:r>
              <a:rPr lang="sk-SK" sz="1800" dirty="0" smtClean="0"/>
              <a:t>	- absencia odborníkov</a:t>
            </a:r>
          </a:p>
          <a:p>
            <a:pPr>
              <a:buNone/>
            </a:pPr>
            <a:endParaRPr lang="sk-SK" sz="1800" dirty="0" smtClean="0"/>
          </a:p>
          <a:p>
            <a:pPr>
              <a:buNone/>
            </a:pPr>
            <a:r>
              <a:rPr lang="sk-SK" sz="1800" b="1" dirty="0" smtClean="0"/>
              <a:t>	Väčšinový status snúbencov pred kurzom:</a:t>
            </a:r>
          </a:p>
          <a:p>
            <a:pPr fontAlgn="base">
              <a:buNone/>
            </a:pPr>
            <a:r>
              <a:rPr lang="sk-SK" sz="1800" dirty="0" smtClean="0"/>
              <a:t>	- neznalosť konceptu sviatosti</a:t>
            </a:r>
          </a:p>
          <a:p>
            <a:pPr fontAlgn="base">
              <a:buNone/>
            </a:pPr>
            <a:r>
              <a:rPr lang="sk-SK" sz="1800" dirty="0" smtClean="0"/>
              <a:t>	- nepripravenosť na úlohy vyplývajúce z uzatvorenia manželstva</a:t>
            </a:r>
          </a:p>
          <a:p>
            <a:pPr fontAlgn="base">
              <a:buNone/>
            </a:pPr>
            <a:r>
              <a:rPr lang="sk-SK" sz="1800" dirty="0" smtClean="0"/>
              <a:t>	- oslabená schopnosť prijať trvalé záväzky</a:t>
            </a:r>
          </a:p>
          <a:p>
            <a:pPr fontAlgn="base">
              <a:buNone/>
            </a:pPr>
            <a:r>
              <a:rPr lang="sk-SK" sz="1800" dirty="0" smtClean="0"/>
              <a:t>	- nedostatočná pozitívna skúsenosť z vlastnej rodiny</a:t>
            </a:r>
          </a:p>
          <a:p>
            <a:pPr>
              <a:buNone/>
            </a:pPr>
            <a:endParaRPr lang="sk-SK" sz="1800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31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Pohľad kňazov na kurzy pre snúbencov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sk-SK" b="1" dirty="0" smtClean="0"/>
              <a:t>Pozitívne aspekty z  pohľadu kňazov na kurzy:</a:t>
            </a:r>
          </a:p>
          <a:p>
            <a:pPr fontAlgn="base">
              <a:buNone/>
            </a:pPr>
            <a:r>
              <a:rPr lang="sk-SK" dirty="0" smtClean="0"/>
              <a:t>- zmiernenie pastoračnej preťaženosti</a:t>
            </a:r>
          </a:p>
          <a:p>
            <a:pPr fontAlgn="base">
              <a:buNone/>
            </a:pPr>
            <a:r>
              <a:rPr lang="sk-SK" dirty="0" smtClean="0"/>
              <a:t>- viac autentickosti v príprave cez svedectvá manželov</a:t>
            </a:r>
          </a:p>
          <a:p>
            <a:pPr fontAlgn="base">
              <a:buNone/>
            </a:pPr>
            <a:r>
              <a:rPr lang="sk-SK" dirty="0" smtClean="0"/>
              <a:t>- pozitívna skúsenosť so stretnutia s inými snúbencami</a:t>
            </a:r>
          </a:p>
          <a:p>
            <a:pPr>
              <a:buNone/>
            </a:pPr>
            <a:r>
              <a:rPr lang="sk-SK" dirty="0" smtClean="0"/>
              <a:t/>
            </a:r>
            <a:br>
              <a:rPr lang="sk-SK" dirty="0" smtClean="0"/>
            </a:br>
            <a:r>
              <a:rPr lang="sk-SK" b="1" dirty="0" smtClean="0"/>
              <a:t>Negatívne aspekty z  pohľadu kňazov na kurzy:</a:t>
            </a:r>
          </a:p>
          <a:p>
            <a:pPr fontAlgn="base">
              <a:buNone/>
            </a:pPr>
            <a:r>
              <a:rPr lang="sk-SK" dirty="0" smtClean="0"/>
              <a:t>- strach zo straty kontaktu so snúbencami</a:t>
            </a:r>
          </a:p>
          <a:p>
            <a:pPr fontAlgn="base">
              <a:buNone/>
            </a:pPr>
            <a:r>
              <a:rPr lang="sk-SK" dirty="0" smtClean="0"/>
              <a:t>- strach z odmietnutia náročnejšej formy zo strany snúbencov</a:t>
            </a:r>
          </a:p>
          <a:p>
            <a:pPr fontAlgn="base">
              <a:buNone/>
            </a:pPr>
            <a:r>
              <a:rPr lang="sk-SK" dirty="0" smtClean="0"/>
              <a:t>- nedostatok spolupracovníkov a priestorov na realizáciu kurzov</a:t>
            </a:r>
          </a:p>
          <a:p>
            <a:pPr>
              <a:buNone/>
            </a:pP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32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</a:t>
            </a:r>
          </a:p>
          <a:p>
            <a:pPr marL="0" indent="0">
              <a:buNone/>
            </a:pPr>
            <a:endParaRPr lang="sk-SK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sk-SK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AKO ĎALEJ </a:t>
            </a:r>
            <a:br>
              <a:rPr lang="sk-SK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sk-SK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 KURZAMI ?</a:t>
            </a:r>
          </a:p>
          <a:p>
            <a:pPr marL="0" indent="0">
              <a:buNone/>
            </a:pPr>
            <a:endParaRPr lang="sk-SK" sz="4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sk-SK" sz="4400" b="1" dirty="0" smtClean="0">
                <a:solidFill>
                  <a:schemeClr val="accent2">
                    <a:lumMod val="50000"/>
                  </a:schemeClr>
                </a:solidFill>
              </a:rPr>
              <a:t>ROZŠÍROVANIE  TÍMOV</a:t>
            </a:r>
            <a:endParaRPr lang="sk-SK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2508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0" name="Picture 2" descr="D:\zaloha D\maek\Snubenci\uvod\pesnicka zaver\2014\februar2014\DSC078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/>
          <p:cNvSpPr/>
          <p:nvPr/>
        </p:nvSpPr>
        <p:spPr>
          <a:xfrm>
            <a:off x="107504" y="111887"/>
            <a:ext cx="903649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ÚČASŤ  ANIMÁTOROV  Z PRIEVIDZE NA  KPM  V ŽILINE -2014</a:t>
            </a:r>
            <a:endParaRPr lang="sk-SK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12659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 descr="D:\zaloha D\maek\Snubenci\PrezentovaanieKurzovNavonok\IMG_51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0" y="0"/>
            <a:ext cx="9183357" cy="688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179512" y="0"/>
            <a:ext cx="93610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28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sk-SK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KYSUCKÉ NOVÉ MESTO  MAREC  2013   </a:t>
            </a:r>
            <a:endParaRPr lang="sk-SK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8972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 smtClean="0"/>
          </a:p>
          <a:p>
            <a:pPr>
              <a:buNone/>
            </a:pPr>
            <a:r>
              <a:rPr lang="sk-SK" dirty="0" smtClean="0"/>
              <a:t>		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		</a:t>
            </a:r>
            <a:r>
              <a:rPr lang="sk-SK" b="1" dirty="0" smtClean="0"/>
              <a:t>Dôležitosť formácie lektorov kurzov</a:t>
            </a:r>
            <a:endParaRPr lang="sk-SK" b="1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36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D:\zaloha D\maek\Snubenci\PrezentovaanieKurzovNavonok\IMG_48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/>
          <p:cNvSpPr/>
          <p:nvPr/>
        </p:nvSpPr>
        <p:spPr>
          <a:xfrm>
            <a:off x="-252536" y="0"/>
            <a:ext cx="100091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sk-SK" sz="280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STRETRNUTIE  TÍMU S OTCOM BISKUPOM TOMÁŠOM GALISOM </a:t>
            </a:r>
            <a:endParaRPr lang="sk-SK" sz="28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60919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zaloha D\maek\Snubenci\Gulaska2014\IMG_0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-1683568"/>
            <a:ext cx="11816184" cy="886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-1188640" y="-675455"/>
            <a:ext cx="87129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</a:t>
            </a:r>
          </a:p>
          <a:p>
            <a:endParaRPr lang="sk-SK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sk-SK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    </a:t>
            </a:r>
            <a:r>
              <a:rPr lang="sk-SK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STRETRNUTIE  </a:t>
            </a:r>
            <a:r>
              <a:rPr lang="sk-SK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TÍMU  </a:t>
            </a:r>
            <a:r>
              <a:rPr lang="sk-SK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ZÁZRIVÁ  2014</a:t>
            </a:r>
            <a:endParaRPr lang="sk-SK" sz="3200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38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47195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Výzva k systematickosti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 smtClean="0"/>
              <a:t>Ideálnym riešením by bolo zriadenie diecéznej komisie na prípravu na manželstvo, ktorá by bola doplnená skupinou pre pastoráciu rodín, zloženou z odborníkov, zástupcov rôznych hnutí a manželov so skúsenosťami zo života vo farnosti.</a:t>
            </a:r>
          </a:p>
          <a:p>
            <a:pPr>
              <a:buNone/>
            </a:pPr>
            <a:r>
              <a:rPr lang="sk-SK" dirty="0" smtClean="0"/>
              <a:t>Komisia by mala mať k dispozícii koordinátora – spravidla to býva kňaz poverený biskupom. </a:t>
            </a:r>
          </a:p>
          <a:p>
            <a:pPr algn="r">
              <a:buNone/>
            </a:pPr>
            <a:r>
              <a:rPr lang="sk-SK" sz="2000" i="1" dirty="0" smtClean="0"/>
              <a:t>(Pápežská Rada pre rodinu, Príprava na manželstvo, 20)</a:t>
            </a:r>
            <a:endParaRPr lang="sk-SK" sz="2000" i="1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39</a:t>
            </a:fld>
            <a:endParaRPr lang="sk-SK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3200" dirty="0" smtClean="0">
                <a:solidFill>
                  <a:schemeClr val="tx2">
                    <a:satMod val="130000"/>
                  </a:schemeClr>
                </a:solidFill>
              </a:rPr>
              <a:t>Láska, ktorá je vo Vás </a:t>
            </a:r>
            <a:br>
              <a:rPr lang="sk-SK" sz="32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sk-SK" sz="3200" b="1" dirty="0" smtClean="0">
                <a:solidFill>
                  <a:schemeClr val="tx2">
                    <a:satMod val="130000"/>
                  </a:schemeClr>
                </a:solidFill>
              </a:rPr>
              <a:t>– obsah tém</a:t>
            </a:r>
            <a:endParaRPr lang="sk-SK" sz="32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1428750" y="1785938"/>
            <a:ext cx="7497763" cy="4800600"/>
          </a:xfrm>
        </p:spPr>
        <p:txBody>
          <a:bodyPr/>
          <a:lstStyle/>
          <a:p>
            <a:pPr marL="457200" indent="-457200" eaLnBrk="1" hangingPunct="1">
              <a:buFont typeface="Gill Sans MT" pitchFamily="34" charset="-18"/>
              <a:buAutoNum type="arabicPeriod"/>
            </a:pPr>
            <a:r>
              <a:rPr lang="sk-SK" sz="1800" b="1" i="1" dirty="0" smtClean="0"/>
              <a:t>Spoznať ďalšie páry: vzájomné spoznávanie</a:t>
            </a:r>
            <a:endParaRPr lang="sk-SK" sz="1800" dirty="0" smtClean="0"/>
          </a:p>
          <a:p>
            <a:pPr marL="457200" indent="-457200" eaLnBrk="1" hangingPunct="1">
              <a:buFont typeface="Gill Sans MT" pitchFamily="34" charset="-18"/>
              <a:buAutoNum type="arabicPeriod"/>
            </a:pPr>
            <a:r>
              <a:rPr lang="sk-SK" sz="1800" b="1" i="1" dirty="0" smtClean="0"/>
              <a:t>Spoznať toho druhého: zaľúbenosť a láska</a:t>
            </a:r>
            <a:endParaRPr lang="sk-SK" sz="1800" dirty="0" smtClean="0"/>
          </a:p>
          <a:p>
            <a:pPr marL="457200" indent="-457200" eaLnBrk="1" hangingPunct="1">
              <a:buFont typeface="Gill Sans MT" pitchFamily="34" charset="-18"/>
              <a:buAutoNum type="arabicPeriod"/>
            </a:pPr>
            <a:r>
              <a:rPr lang="sk-SK" sz="1800" b="1" i="1" dirty="0" smtClean="0"/>
              <a:t>Stretnutie s Bohom: viera</a:t>
            </a:r>
            <a:endParaRPr lang="sk-SK" sz="1800" dirty="0" smtClean="0"/>
          </a:p>
          <a:p>
            <a:pPr marL="457200" indent="-457200" eaLnBrk="1" hangingPunct="1">
              <a:buFont typeface="Gill Sans MT" pitchFamily="34" charset="-18"/>
              <a:buAutoNum type="arabicPeriod"/>
            </a:pPr>
            <a:r>
              <a:rPr lang="sk-SK" sz="1800" b="1" i="1" dirty="0" smtClean="0"/>
              <a:t>Stretnutie s Bohom: Ježiš Kristus, cesta lásky</a:t>
            </a:r>
            <a:endParaRPr lang="sk-SK" sz="1800" dirty="0" smtClean="0"/>
          </a:p>
          <a:p>
            <a:pPr marL="457200" indent="-457200" eaLnBrk="1" hangingPunct="1">
              <a:buFont typeface="Gill Sans MT" pitchFamily="34" charset="-18"/>
              <a:buAutoNum type="arabicPeriod"/>
            </a:pPr>
            <a:r>
              <a:rPr lang="sk-SK" sz="1800" b="1" i="1" dirty="0" smtClean="0"/>
              <a:t>Stretnutie s Bohom cez blížneho: sviatosť manželstva</a:t>
            </a:r>
            <a:endParaRPr lang="sk-SK" sz="1800" dirty="0" smtClean="0"/>
          </a:p>
          <a:p>
            <a:pPr marL="457200" indent="-457200" eaLnBrk="1" hangingPunct="1">
              <a:buFont typeface="Gill Sans MT" pitchFamily="34" charset="-18"/>
              <a:buAutoNum type="arabicPeriod"/>
            </a:pPr>
            <a:r>
              <a:rPr lang="sk-SK" sz="1800" b="1" i="1" dirty="0" smtClean="0"/>
              <a:t>Vytvoriť rodinu: dialóg vo dvojici</a:t>
            </a:r>
            <a:endParaRPr lang="sk-SK" sz="1800" dirty="0" smtClean="0"/>
          </a:p>
          <a:p>
            <a:pPr marL="457200" indent="-457200" eaLnBrk="1" hangingPunct="1">
              <a:buFont typeface="Gill Sans MT" pitchFamily="34" charset="-18"/>
              <a:buAutoNum type="arabicPeriod"/>
            </a:pPr>
            <a:r>
              <a:rPr lang="sk-SK" sz="1800" b="1" i="1" dirty="0" smtClean="0"/>
              <a:t>Vytvoriť rodinu: telesnosť, plodnosť, plánované rodičovstvo</a:t>
            </a:r>
            <a:endParaRPr lang="sk-SK" sz="1800" dirty="0" smtClean="0"/>
          </a:p>
          <a:p>
            <a:pPr marL="457200" indent="-457200" eaLnBrk="1" hangingPunct="1">
              <a:buFont typeface="Gill Sans MT" pitchFamily="34" charset="-18"/>
              <a:buAutoNum type="arabicPeriod"/>
            </a:pPr>
            <a:r>
              <a:rPr lang="sk-SK" sz="1800" b="1" i="1" dirty="0" smtClean="0"/>
              <a:t>Vytvoriť rodinu: sexualita</a:t>
            </a:r>
            <a:endParaRPr lang="sk-SK" sz="1800" dirty="0" smtClean="0"/>
          </a:p>
          <a:p>
            <a:pPr marL="457200" indent="-457200" eaLnBrk="1" hangingPunct="1">
              <a:buFont typeface="Gill Sans MT" pitchFamily="34" charset="-18"/>
              <a:buAutoNum type="arabicPeriod"/>
            </a:pPr>
            <a:r>
              <a:rPr lang="sk-SK" sz="1800" b="1" i="1" dirty="0" smtClean="0"/>
              <a:t>Vytvoriť rodinu: dnes sa berieme</a:t>
            </a:r>
            <a:endParaRPr lang="sk-SK" sz="1800" dirty="0" smtClean="0"/>
          </a:p>
          <a:p>
            <a:pPr marL="457200" indent="-457200" eaLnBrk="1" hangingPunct="1">
              <a:buFont typeface="Gill Sans MT" pitchFamily="34" charset="-18"/>
              <a:buAutoNum type="arabicPeriod"/>
            </a:pPr>
            <a:r>
              <a:rPr lang="sk-SK" sz="1800" b="1" i="1" dirty="0" smtClean="0"/>
              <a:t>Vytvoriť rodinu: zo snúbencov manželia</a:t>
            </a:r>
            <a:endParaRPr lang="sk-SK" sz="1800" dirty="0" smtClean="0"/>
          </a:p>
          <a:p>
            <a:pPr marL="457200" indent="-457200" eaLnBrk="1" hangingPunct="1">
              <a:buFont typeface="Gill Sans MT" pitchFamily="34" charset="-18"/>
              <a:buAutoNum type="arabicPeriod"/>
            </a:pPr>
            <a:r>
              <a:rPr lang="sk-SK" sz="1800" b="1" i="1" dirty="0" smtClean="0"/>
              <a:t>Vytvoriť rodinu: žiť v spoločnosti</a:t>
            </a:r>
            <a:endParaRPr lang="sk-SK" sz="1800" dirty="0" smtClean="0"/>
          </a:p>
          <a:p>
            <a:pPr marL="617538" lvl="1" indent="-342900" eaLnBrk="1" hangingPunct="1">
              <a:buFont typeface="Gill Sans MT" pitchFamily="34" charset="-18"/>
              <a:buAutoNum type="arabicPeriod"/>
            </a:pPr>
            <a:endParaRPr lang="sk-SK" sz="1400" b="1" i="1" dirty="0" smtClean="0"/>
          </a:p>
        </p:txBody>
      </p:sp>
      <p:pic>
        <p:nvPicPr>
          <p:cNvPr id="18436" name="Zástupný symbol obsahu 3" descr="LKV 1 sr.jpg"/>
          <p:cNvPicPr>
            <a:picLocks noChangeAspect="1"/>
          </p:cNvPicPr>
          <p:nvPr/>
        </p:nvPicPr>
        <p:blipFill>
          <a:blip r:embed="rId2" cstate="print"/>
          <a:srcRect l="6303" r="50726" b="3716"/>
          <a:stretch>
            <a:fillRect/>
          </a:stretch>
        </p:blipFill>
        <p:spPr bwMode="auto">
          <a:xfrm>
            <a:off x="7358063" y="57150"/>
            <a:ext cx="17145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čísla snímky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4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309320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 </a:t>
            </a:r>
          </a:p>
          <a:p>
            <a:pPr marL="0" indent="0">
              <a:buNone/>
            </a:pPr>
            <a:endParaRPr lang="sk-SK" dirty="0" smtClean="0"/>
          </a:p>
          <a:p>
            <a:pPr marL="0" indent="0" algn="ctr">
              <a:buNone/>
            </a:pPr>
            <a:endParaRPr lang="sk-SK" dirty="0"/>
          </a:p>
          <a:p>
            <a:pPr marL="0" indent="0" algn="ctr">
              <a:buNone/>
            </a:pPr>
            <a:endParaRPr lang="sk-SK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sk-SK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sk-SK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STRETNUTIA  ABSOLVENTOV KURZOV</a:t>
            </a:r>
          </a:p>
          <a:p>
            <a:pPr marL="0" indent="0" algn="ctr">
              <a:buNone/>
            </a:pPr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A SPREVÁDZANIE MLADÝCH RODÍN</a:t>
            </a:r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40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18278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218" name="Picture 2" descr="D:\zaloha D\maek\Snubenci\StretnutiaAbsolventov\2013- Oktober\FotoZoStretnutia\PA1056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5877"/>
            <a:ext cx="9144000" cy="697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PRVÉ STRETNUTIE ABSOLVENTOV KURZOV – OKTÓBER 2013  </a:t>
            </a:r>
            <a:endParaRPr lang="sk-SK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41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05081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5" name="Picture 3" descr="D:\zaloha D\maek\Snubenci\StretnutiaAbsolventov\2013- Oktober\FotoZoStretnutia\PA1056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08929"/>
            <a:ext cx="9555905" cy="716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42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9829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85120" y="-171400"/>
            <a:ext cx="7611616" cy="1143000"/>
          </a:xfrm>
        </p:spPr>
        <p:txBody>
          <a:bodyPr/>
          <a:lstStyle/>
          <a:p>
            <a:r>
              <a:rPr lang="sk-SK" b="1" dirty="0" smtClean="0"/>
              <a:t>Programy pre manželov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 dirty="0" smtClean="0"/>
          </a:p>
          <a:p>
            <a:r>
              <a:rPr lang="sk-SK" dirty="0" smtClean="0"/>
              <a:t>Manželské rekolekcie</a:t>
            </a:r>
          </a:p>
          <a:p>
            <a:endParaRPr lang="sk-SK" dirty="0" smtClean="0"/>
          </a:p>
          <a:p>
            <a:r>
              <a:rPr lang="sk-SK" dirty="0" smtClean="0"/>
              <a:t>Manželské stretnutia</a:t>
            </a:r>
          </a:p>
          <a:p>
            <a:endParaRPr lang="sk-SK" dirty="0" smtClean="0"/>
          </a:p>
          <a:p>
            <a:r>
              <a:rPr lang="sk-SK" dirty="0" smtClean="0"/>
              <a:t>Manželské večery</a:t>
            </a:r>
            <a:endParaRPr lang="sk-SK" dirty="0"/>
          </a:p>
        </p:txBody>
      </p:sp>
      <p:pic>
        <p:nvPicPr>
          <p:cNvPr id="4" name="Zástupný symbol obsahu 3" descr="m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1916832"/>
            <a:ext cx="4824536" cy="3211331"/>
          </a:xfrm>
          <a:prstGeom prst="rect">
            <a:avLst/>
          </a:prstGeom>
        </p:spPr>
      </p:pic>
      <p:pic>
        <p:nvPicPr>
          <p:cNvPr id="5" name="Obrázok 4" descr="ms_pár.tif"/>
          <p:cNvPicPr>
            <a:picLocks noChangeAspect="1"/>
          </p:cNvPicPr>
          <p:nvPr/>
        </p:nvPicPr>
        <p:blipFill>
          <a:blip r:embed="rId3" cstate="print"/>
          <a:srcRect l="29084" b="8639"/>
          <a:stretch>
            <a:fillRect/>
          </a:stretch>
        </p:blipFill>
        <p:spPr>
          <a:xfrm>
            <a:off x="6876256" y="980728"/>
            <a:ext cx="1931369" cy="1656184"/>
          </a:xfrm>
          <a:prstGeom prst="rect">
            <a:avLst/>
          </a:prstGeom>
        </p:spPr>
      </p:pic>
      <p:pic>
        <p:nvPicPr>
          <p:cNvPr id="6" name="Zástupný symbol obsahu 3" descr="manzelske_vece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581128"/>
            <a:ext cx="2556158" cy="180635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12674" t="11507" r="69005" b="74772"/>
          <a:stretch>
            <a:fillRect/>
          </a:stretch>
        </p:blipFill>
        <p:spPr bwMode="auto">
          <a:xfrm>
            <a:off x="0" y="0"/>
            <a:ext cx="359139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ástupný symbol čísla snímky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43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Ďalšie programy</a:t>
            </a:r>
            <a:endParaRPr lang="en-US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 err="1" smtClean="0"/>
              <a:t>Kána</a:t>
            </a:r>
            <a:r>
              <a:rPr lang="sk-SK" dirty="0" smtClean="0"/>
              <a:t> pre manželov</a:t>
            </a:r>
          </a:p>
          <a:p>
            <a:r>
              <a:rPr lang="sk-SK" dirty="0" smtClean="0"/>
              <a:t>Láska a pravda – program Komunity Emanuel</a:t>
            </a:r>
          </a:p>
          <a:p>
            <a:r>
              <a:rPr lang="sk-SK" dirty="0" smtClean="0"/>
              <a:t>Komunita blahoslavenstiev</a:t>
            </a:r>
          </a:p>
          <a:p>
            <a:r>
              <a:rPr lang="sk-SK" dirty="0" smtClean="0"/>
              <a:t>Rodinné tábory</a:t>
            </a:r>
          </a:p>
          <a:p>
            <a:r>
              <a:rPr lang="sk-SK" dirty="0" smtClean="0"/>
              <a:t>Oáza pre rodinu</a:t>
            </a:r>
          </a:p>
          <a:p>
            <a:r>
              <a:rPr lang="sk-SK" dirty="0" smtClean="0"/>
              <a:t>Centrá pre rodinu</a:t>
            </a:r>
          </a:p>
          <a:p>
            <a:r>
              <a:rPr lang="sk-SK" dirty="0" err="1" smtClean="0"/>
              <a:t>Rodinkovo</a:t>
            </a:r>
            <a:endParaRPr lang="sk-SK" dirty="0" smtClean="0"/>
          </a:p>
          <a:p>
            <a:r>
              <a:rPr lang="sk-SK" dirty="0" smtClean="0"/>
              <a:t>a mnohé iné...</a:t>
            </a:r>
          </a:p>
          <a:p>
            <a:endParaRPr lang="en-US" dirty="0"/>
          </a:p>
        </p:txBody>
      </p:sp>
      <p:pic>
        <p:nvPicPr>
          <p:cNvPr id="4" name="Obrázok 3" descr="logo_den_rodin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3573016"/>
            <a:ext cx="2476191" cy="2577778"/>
          </a:xfrm>
          <a:prstGeom prst="rect">
            <a:avLst/>
          </a:prstGeom>
        </p:spPr>
      </p:pic>
      <p:sp>
        <p:nvSpPr>
          <p:cNvPr id="5" name="Zástupný symbol čísla snímky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44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>
            <a:normAutofit/>
          </a:bodyPr>
          <a:lstStyle/>
          <a:p>
            <a:r>
              <a:rPr lang="sk-SK" b="1" dirty="0" smtClean="0"/>
              <a:t>Pastoračné perspektívy 		</a:t>
            </a:r>
            <a:br>
              <a:rPr lang="sk-SK" b="1" dirty="0" smtClean="0"/>
            </a:br>
            <a:r>
              <a:rPr lang="sk-SK" b="1" dirty="0" smtClean="0"/>
              <a:t>	– základné kroky kňaza vo farnosti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47248" cy="4873752"/>
          </a:xfrm>
        </p:spPr>
        <p:txBody>
          <a:bodyPr>
            <a:normAutofit fontScale="85000" lnSpcReduction="20000"/>
          </a:bodyPr>
          <a:lstStyle/>
          <a:p>
            <a:r>
              <a:rPr lang="sk-SK" sz="2800" dirty="0" smtClean="0"/>
              <a:t>Vytvorenie priestoru pre aktívne rodiny </a:t>
            </a:r>
            <a:br>
              <a:rPr lang="sk-SK" sz="2800" dirty="0" smtClean="0"/>
            </a:br>
            <a:r>
              <a:rPr lang="sk-SK" sz="2800" dirty="0" smtClean="0"/>
              <a:t>vo farnosti</a:t>
            </a:r>
          </a:p>
          <a:p>
            <a:pPr lvl="2"/>
            <a:r>
              <a:rPr lang="sk-SK" sz="2000" dirty="0" smtClean="0"/>
              <a:t>Pastoračná spolupráca s laikmi</a:t>
            </a:r>
          </a:p>
          <a:p>
            <a:pPr lvl="2"/>
            <a:r>
              <a:rPr lang="sk-SK" sz="2000" dirty="0" smtClean="0"/>
              <a:t>Uznanie dôležitosti pastorácie rodín</a:t>
            </a:r>
          </a:p>
          <a:p>
            <a:endParaRPr lang="sk-SK" sz="2800" dirty="0" smtClean="0"/>
          </a:p>
          <a:p>
            <a:r>
              <a:rPr lang="sk-SK" sz="2800" dirty="0" smtClean="0"/>
              <a:t>Odporúčanie rodinných programov rodinám </a:t>
            </a:r>
            <a:br>
              <a:rPr lang="sk-SK" sz="2800" dirty="0" smtClean="0"/>
            </a:br>
            <a:r>
              <a:rPr lang="sk-SK" sz="2800" dirty="0" smtClean="0"/>
              <a:t>vo farnosti</a:t>
            </a:r>
          </a:p>
          <a:p>
            <a:pPr lvl="2"/>
            <a:r>
              <a:rPr lang="sk-SK" sz="2000" dirty="0" smtClean="0"/>
              <a:t>Poznanie jestvujúcich programov</a:t>
            </a:r>
          </a:p>
          <a:p>
            <a:endParaRPr lang="sk-SK" sz="2800" dirty="0" smtClean="0"/>
          </a:p>
          <a:p>
            <a:r>
              <a:rPr lang="sk-SK" sz="2800" dirty="0" smtClean="0"/>
              <a:t>„Permanentná formácia“ aktívnych manželov</a:t>
            </a:r>
          </a:p>
          <a:p>
            <a:endParaRPr lang="sk-SK" sz="2800" dirty="0" smtClean="0"/>
          </a:p>
          <a:p>
            <a:r>
              <a:rPr lang="sk-SK" sz="2800" dirty="0" smtClean="0"/>
              <a:t>Stále modlitby za rodiny vo farnosti</a:t>
            </a:r>
          </a:p>
          <a:p>
            <a:pPr lvl="2"/>
            <a:r>
              <a:rPr lang="sk-SK" sz="2200" dirty="0" err="1" smtClean="0"/>
              <a:t>Pro-family</a:t>
            </a:r>
            <a:r>
              <a:rPr lang="sk-SK" sz="2200" dirty="0" smtClean="0"/>
              <a:t> manuál </a:t>
            </a:r>
            <a:br>
              <a:rPr lang="sk-SK" sz="2200" dirty="0" smtClean="0"/>
            </a:br>
            <a:r>
              <a:rPr lang="sk-SK" sz="2200" dirty="0" smtClean="0"/>
              <a:t>	(adorácie, príhovory, krížové cesty, </a:t>
            </a:r>
            <a:br>
              <a:rPr lang="sk-SK" sz="2200" dirty="0" smtClean="0"/>
            </a:br>
            <a:r>
              <a:rPr lang="sk-SK" sz="2200" dirty="0" smtClean="0"/>
              <a:t>		zamyslenia k desiatkom sv. ruženca, ...)</a:t>
            </a: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45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Závery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sk-SK" dirty="0" smtClean="0"/>
              <a:t>KPM sa stávajú dôležitou a zároveň štandardnou pastoračnou </a:t>
            </a:r>
            <a:r>
              <a:rPr lang="sk-SK" dirty="0" err="1" smtClean="0"/>
              <a:t>skúsenoťou</a:t>
            </a:r>
            <a:r>
              <a:rPr lang="sk-SK" dirty="0" smtClean="0"/>
              <a:t> života cirkvi na Slovensku;</a:t>
            </a:r>
          </a:p>
          <a:p>
            <a:endParaRPr lang="sk-SK" dirty="0" smtClean="0"/>
          </a:p>
          <a:p>
            <a:r>
              <a:rPr lang="sk-SK" dirty="0" smtClean="0"/>
              <a:t>Odpovedajú na aktuálne výzvy </a:t>
            </a:r>
            <a:r>
              <a:rPr lang="sk-SK" dirty="0" err="1" smtClean="0"/>
              <a:t>Magistéria</a:t>
            </a:r>
            <a:r>
              <a:rPr lang="sk-SK" dirty="0" smtClean="0"/>
              <a:t>;</a:t>
            </a:r>
          </a:p>
          <a:p>
            <a:endParaRPr lang="sk-SK" dirty="0" smtClean="0"/>
          </a:p>
          <a:p>
            <a:r>
              <a:rPr lang="sk-SK" dirty="0" smtClean="0"/>
              <a:t>Pozitívne reagujú na aktuálne potreby „zdola“;</a:t>
            </a:r>
          </a:p>
          <a:p>
            <a:endParaRPr lang="sk-SK" dirty="0" smtClean="0"/>
          </a:p>
          <a:p>
            <a:r>
              <a:rPr lang="sk-SK" dirty="0" smtClean="0"/>
              <a:t>Zmierňujú dopady rastúcej skepsy voči manželstvu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a </a:t>
            </a:r>
            <a:r>
              <a:rPr lang="sk-SK" dirty="0" err="1" smtClean="0"/>
              <a:t>protirodinných</a:t>
            </a:r>
            <a:r>
              <a:rPr lang="sk-SK" dirty="0" smtClean="0"/>
              <a:t> ideológií;</a:t>
            </a:r>
          </a:p>
          <a:p>
            <a:endParaRPr lang="sk-SK" dirty="0" smtClean="0"/>
          </a:p>
          <a:p>
            <a:r>
              <a:rPr lang="sk-SK" dirty="0" smtClean="0"/>
              <a:t>Otvárajú cestu k </a:t>
            </a:r>
            <a:r>
              <a:rPr lang="sk-SK" smtClean="0"/>
              <a:t>systematickému </a:t>
            </a:r>
            <a:r>
              <a:rPr lang="sk-SK" smtClean="0"/>
              <a:t>sprevádzaniu</a:t>
            </a:r>
            <a:br>
              <a:rPr lang="sk-SK" smtClean="0"/>
            </a:br>
            <a:r>
              <a:rPr lang="sk-SK" smtClean="0"/>
              <a:t> </a:t>
            </a:r>
            <a:r>
              <a:rPr lang="sk-SK" dirty="0" smtClean="0"/>
              <a:t>mladých rodín.</a:t>
            </a: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46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066800"/>
          </a:xfrm>
        </p:spPr>
        <p:txBody>
          <a:bodyPr>
            <a:normAutofit/>
          </a:bodyPr>
          <a:lstStyle/>
          <a:p>
            <a:pPr algn="l"/>
            <a:r>
              <a:rPr lang="sk-SK" b="1" dirty="0" smtClean="0"/>
              <a:t>Ohlasovanie evanjelia rodiny – </a:t>
            </a:r>
            <a:br>
              <a:rPr lang="sk-SK" b="1" dirty="0" smtClean="0"/>
            </a:br>
            <a:r>
              <a:rPr lang="sk-SK" b="1" dirty="0" smtClean="0"/>
              <a:t>výzva pre kresťanov dneška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6563072" cy="49251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sk-SK" i="1" dirty="0" smtClean="0"/>
          </a:p>
          <a:p>
            <a:pPr marL="0" indent="0">
              <a:buNone/>
            </a:pPr>
            <a:r>
              <a:rPr lang="sk-SK" dirty="0" smtClean="0"/>
              <a:t>„</a:t>
            </a:r>
            <a:r>
              <a:rPr lang="sk-SK" dirty="0"/>
              <a:t>Musíme si zvoliť pozitívny východiskový bod a nanovo objaviť a </a:t>
            </a:r>
            <a:r>
              <a:rPr lang="sk-SK" dirty="0" smtClean="0"/>
              <a:t>ohlasovať </a:t>
            </a:r>
            <a:r>
              <a:rPr lang="sk-SK" dirty="0"/>
              <a:t>evanjelium rodiny v celej jeho kráse. </a:t>
            </a:r>
            <a:r>
              <a:rPr lang="sk-SK" b="1" dirty="0"/>
              <a:t>Pravda </a:t>
            </a:r>
            <a:r>
              <a:rPr lang="sk-SK" b="1" dirty="0" smtClean="0"/>
              <a:t>presviedča svojou </a:t>
            </a:r>
            <a:r>
              <a:rPr lang="sk-SK" b="1" dirty="0"/>
              <a:t>krásu. Musíme slovami i skutkami prispieť k tomu, aby ľudia nachádzali šťastie v rodine a tak mohli druhým rodinám vydávať svedectvo o tejto svojej radosti. </a:t>
            </a:r>
            <a:endParaRPr lang="sk-SK" b="1" dirty="0" smtClean="0"/>
          </a:p>
          <a:p>
            <a:pPr marL="0" indent="0">
              <a:buNone/>
            </a:pPr>
            <a:r>
              <a:rPr lang="sk-SK" dirty="0" smtClean="0"/>
              <a:t>Musíme </a:t>
            </a:r>
            <a:r>
              <a:rPr lang="sk-SK" dirty="0"/>
              <a:t>nanovo poňať rodinu ako domácu cirkev, urobiť ju privilegovanou cestou novej evanjelizácie, obnovy Cirkvi, Cirkvi, ktorá je na ceste k ľuďom a spolu s ľuďmi.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V </a:t>
            </a:r>
            <a:r>
              <a:rPr lang="sk-SK" dirty="0"/>
              <a:t>rodine sú ľudia doma, alebo aspoň v rodine hľadajú domov. V rodinách sa Cirkev stretáva s realitou života. Preto sú rodiny indikátorom účinnosti pastorácie a naliehavosti novej evanjelizácie. </a:t>
            </a:r>
            <a:endParaRPr lang="sk-SK" dirty="0" smtClean="0"/>
          </a:p>
          <a:p>
            <a:pPr marL="0" indent="0">
              <a:buNone/>
            </a:pPr>
            <a:endParaRPr lang="sk-SK" sz="2100" i="1" dirty="0"/>
          </a:p>
          <a:p>
            <a:pPr marL="0" indent="0" algn="r">
              <a:buNone/>
            </a:pPr>
            <a:r>
              <a:rPr lang="sk-SK" sz="2100" i="1" dirty="0" smtClean="0"/>
              <a:t>(Z úvodného príhovoru, ktorý bol na žiadosť  pápeža </a:t>
            </a:r>
            <a:r>
              <a:rPr lang="sk-SK" sz="2100" i="1" smtClean="0"/>
              <a:t>Františka prednesený </a:t>
            </a:r>
            <a:r>
              <a:rPr lang="sk-SK" sz="2100" i="1" dirty="0"/>
              <a:t>na </a:t>
            </a:r>
            <a:r>
              <a:rPr lang="sk-SK" sz="2100" i="1" dirty="0" err="1"/>
              <a:t>konzistóriu</a:t>
            </a:r>
            <a:r>
              <a:rPr lang="sk-SK" sz="2100" i="1" dirty="0"/>
              <a:t> zameranom na tému rodiny, ktoré sa konalo vo Vatikáne 20. februára </a:t>
            </a:r>
            <a:r>
              <a:rPr lang="sk-SK" sz="2100" i="1" dirty="0" smtClean="0"/>
              <a:t>2014.)</a:t>
            </a:r>
            <a:endParaRPr lang="sk-SK" sz="2100" i="1" dirty="0"/>
          </a:p>
        </p:txBody>
      </p:sp>
      <p:pic>
        <p:nvPicPr>
          <p:cNvPr id="4" name="Zástupný symbol obsahu 3" descr="Il Vangelo della famiglia - obál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0272" y="980728"/>
            <a:ext cx="2123728" cy="3290282"/>
          </a:xfrm>
          <a:prstGeom prst="rect">
            <a:avLst/>
          </a:prstGeom>
        </p:spPr>
      </p:pic>
      <p:sp>
        <p:nvSpPr>
          <p:cNvPr id="5" name="Zástupný symbol čísla snímky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47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endParaRPr lang="en-US" b="1" dirty="0"/>
          </a:p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endParaRPr lang="en-US" b="1" dirty="0"/>
          </a:p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sk-SK" sz="3500" b="1" dirty="0" smtClean="0">
                <a:solidFill>
                  <a:srgbClr val="460023"/>
                </a:solidFill>
              </a:rPr>
              <a:t>Ďakujem za </a:t>
            </a:r>
            <a:r>
              <a:rPr lang="en-US" sz="3500" b="1" dirty="0" smtClean="0">
                <a:solidFill>
                  <a:srgbClr val="460023"/>
                </a:solidFill>
              </a:rPr>
              <a:t>p</a:t>
            </a:r>
            <a:r>
              <a:rPr lang="sk-SK" sz="3500" b="1" dirty="0" err="1" smtClean="0">
                <a:solidFill>
                  <a:srgbClr val="460023"/>
                </a:solidFill>
              </a:rPr>
              <a:t>ozornosť</a:t>
            </a:r>
            <a:r>
              <a:rPr lang="sk-SK" sz="3500" b="1" dirty="0" smtClean="0">
                <a:solidFill>
                  <a:srgbClr val="460023"/>
                </a:solidFill>
              </a:rPr>
              <a:t>!</a:t>
            </a:r>
            <a:endParaRPr lang="en-US" sz="3500" b="1" dirty="0" smtClean="0">
              <a:solidFill>
                <a:srgbClr val="460023"/>
              </a:solidFill>
            </a:endParaRPr>
          </a:p>
          <a:p>
            <a:pPr algn="ctr"/>
            <a:endParaRPr lang="sk-SK" dirty="0"/>
          </a:p>
          <a:p>
            <a:pPr algn="ctr">
              <a:buNone/>
            </a:pPr>
            <a:r>
              <a:rPr lang="sk-SK" dirty="0" err="1" smtClean="0">
                <a:solidFill>
                  <a:srgbClr val="460023"/>
                </a:solidFill>
                <a:hlinkClick r:id="rId2"/>
              </a:rPr>
              <a:t>sekoroman</a:t>
            </a:r>
            <a:r>
              <a:rPr lang="en-US" dirty="0" smtClean="0">
                <a:solidFill>
                  <a:srgbClr val="460023"/>
                </a:solidFill>
                <a:hlinkClick r:id="rId2"/>
              </a:rPr>
              <a:t>@</a:t>
            </a:r>
            <a:r>
              <a:rPr lang="en-US" dirty="0" err="1" smtClean="0">
                <a:solidFill>
                  <a:srgbClr val="460023"/>
                </a:solidFill>
                <a:hlinkClick r:id="rId2"/>
              </a:rPr>
              <a:t>gmail.com</a:t>
            </a:r>
            <a:endParaRPr lang="en-US" dirty="0" smtClean="0">
              <a:solidFill>
                <a:srgbClr val="460023"/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rgbClr val="460023"/>
                </a:solidFill>
                <a:hlinkClick r:id="rId3"/>
              </a:rPr>
              <a:t>www.rodinkovo.sk</a:t>
            </a:r>
            <a:r>
              <a:rPr lang="en-US" dirty="0" smtClean="0">
                <a:solidFill>
                  <a:srgbClr val="460023"/>
                </a:solidFill>
              </a:rPr>
              <a:t> </a:t>
            </a:r>
          </a:p>
          <a:p>
            <a:pPr algn="ctr"/>
            <a:endParaRPr lang="sk-SK" dirty="0"/>
          </a:p>
        </p:txBody>
      </p:sp>
      <p:pic>
        <p:nvPicPr>
          <p:cNvPr id="4" name="Zástupný symbol obsahu 3" descr="ikona Svätá rodi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260648"/>
            <a:ext cx="2448545" cy="3384376"/>
          </a:xfrm>
          <a:prstGeom prst="rect">
            <a:avLst/>
          </a:prstGeom>
        </p:spPr>
      </p:pic>
      <p:sp>
        <p:nvSpPr>
          <p:cNvPr id="5" name="Zástupný symbol čísla snímky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48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 smtClean="0">
                <a:solidFill>
                  <a:schemeClr val="tx2">
                    <a:satMod val="130000"/>
                  </a:schemeClr>
                </a:solidFill>
              </a:rPr>
              <a:t>Cesta snúbencov</a:t>
            </a:r>
            <a:endParaRPr lang="sk-SK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1435100" y="1447800"/>
            <a:ext cx="7499350" cy="5053013"/>
          </a:xfrm>
        </p:spPr>
        <p:txBody>
          <a:bodyPr>
            <a:normAutofit/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sz="1600" b="1" dirty="0" smtClean="0"/>
              <a:t>	PREHĽAD STRETNUTÍ</a:t>
            </a:r>
            <a:endParaRPr lang="sk-SK" sz="16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sz="1800" b="1" dirty="0" smtClean="0"/>
              <a:t> </a:t>
            </a:r>
            <a:endParaRPr lang="sk-SK" sz="18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sz="1800" b="1" i="1" dirty="0" smtClean="0"/>
              <a:t>1 – Manželstvo ako ho vidí dnešný svet</a:t>
            </a:r>
            <a:endParaRPr lang="sk-SK" sz="1800" b="1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sz="1800" b="1" i="1" dirty="0" smtClean="0"/>
              <a:t>2 – Manželstvo v Božom pláne</a:t>
            </a:r>
            <a:endParaRPr lang="sk-SK" sz="1800" b="1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sz="1800" b="1" i="1" dirty="0" smtClean="0"/>
              <a:t>3 – Dialóg vo dvojici</a:t>
            </a:r>
            <a:endParaRPr lang="en-US" sz="1800" b="1" i="1" dirty="0" smtClean="0"/>
          </a:p>
          <a:p>
            <a:pPr marL="365760" indent="-283464">
              <a:buNone/>
              <a:defRPr/>
            </a:pPr>
            <a:r>
              <a:rPr lang="sk-SK" sz="1800" b="1" i="1" dirty="0" smtClean="0"/>
              <a:t>4 – Sexualita ako vzťah</a:t>
            </a:r>
            <a:endParaRPr lang="sk-SK" sz="1800" b="1" dirty="0" smtClean="0"/>
          </a:p>
          <a:p>
            <a:pPr marL="365760" indent="-283464">
              <a:buNone/>
              <a:defRPr/>
            </a:pPr>
            <a:r>
              <a:rPr lang="sk-SK" sz="1800" b="1" i="1" dirty="0" smtClean="0"/>
              <a:t>5 – Sviatostné manželstvo: prečo manželstvo uzavreté v kostole</a:t>
            </a:r>
            <a:endParaRPr lang="sk-SK" sz="1800" b="1" dirty="0" smtClean="0"/>
          </a:p>
          <a:p>
            <a:pPr marL="365760" indent="-283464">
              <a:buNone/>
              <a:defRPr/>
            </a:pPr>
            <a:r>
              <a:rPr lang="sk-SK" sz="1800" b="1" i="1" dirty="0" smtClean="0"/>
              <a:t>6 – Aby sme sa vyhli...</a:t>
            </a:r>
            <a:endParaRPr lang="sk-SK" sz="1800" b="1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k-SK" sz="1600" b="1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k-SK" sz="1600" dirty="0" smtClean="0"/>
          </a:p>
        </p:txBody>
      </p:sp>
      <p:pic>
        <p:nvPicPr>
          <p:cNvPr id="25604" name="Obrázok 3" descr="cesta%20snubenco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38" y="285750"/>
            <a:ext cx="1376362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čísla snímky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5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Programy</a:t>
            </a:r>
            <a:r>
              <a:rPr lang="en-US" dirty="0" smtClean="0"/>
              <a:t> </a:t>
            </a:r>
            <a:r>
              <a:rPr lang="sk-SK" dirty="0" smtClean="0"/>
              <a:t>pre snúbencov na Slovensku </a:t>
            </a:r>
            <a:br>
              <a:rPr lang="sk-SK" dirty="0" smtClean="0"/>
            </a:br>
            <a:r>
              <a:rPr lang="sk-SK" dirty="0" smtClean="0"/>
              <a:t>pred rokom 2007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 dirty="0" smtClean="0"/>
          </a:p>
          <a:p>
            <a:r>
              <a:rPr lang="sk-SK" b="1" dirty="0" smtClean="0"/>
              <a:t>Ohne snúbencov </a:t>
            </a:r>
            <a:r>
              <a:rPr lang="sk-SK" dirty="0" smtClean="0"/>
              <a:t>Hnutia kresťanských rodín</a:t>
            </a:r>
          </a:p>
          <a:p>
            <a:r>
              <a:rPr lang="sk-SK" dirty="0" smtClean="0"/>
              <a:t>Kurzy v UPC Bratislava</a:t>
            </a:r>
          </a:p>
          <a:p>
            <a:r>
              <a:rPr lang="sk-SK" dirty="0" smtClean="0"/>
              <a:t>Kurzy v dekanáte Sabinov</a:t>
            </a:r>
          </a:p>
          <a:p>
            <a:r>
              <a:rPr lang="sk-SK" dirty="0" smtClean="0"/>
              <a:t>...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6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„Skoršie výzvy </a:t>
            </a:r>
            <a:r>
              <a:rPr lang="sk-SK" dirty="0" err="1" smtClean="0"/>
              <a:t>magistéria</a:t>
            </a:r>
            <a:r>
              <a:rPr lang="sk-SK" dirty="0" smtClean="0"/>
              <a:t>“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b="1" dirty="0" err="1" smtClean="0"/>
              <a:t>Familiaris</a:t>
            </a:r>
            <a:r>
              <a:rPr lang="cs-CZ" b="1" dirty="0" smtClean="0"/>
              <a:t> </a:t>
            </a:r>
            <a:r>
              <a:rPr lang="cs-CZ" b="1" dirty="0" err="1" smtClean="0"/>
              <a:t>Consortio</a:t>
            </a:r>
            <a:r>
              <a:rPr lang="cs-CZ" b="1" dirty="0" smtClean="0"/>
              <a:t>, rok 1981</a:t>
            </a:r>
          </a:p>
          <a:p>
            <a:pPr>
              <a:buNone/>
            </a:pPr>
            <a:endParaRPr lang="cs-CZ" b="1" dirty="0" smtClean="0"/>
          </a:p>
          <a:p>
            <a:r>
              <a:rPr lang="cs-CZ" dirty="0" smtClean="0"/>
              <a:t>V </a:t>
            </a:r>
            <a:r>
              <a:rPr lang="cs-CZ" dirty="0" err="1" smtClean="0"/>
              <a:t>rôznych</a:t>
            </a:r>
            <a:r>
              <a:rPr lang="cs-CZ" dirty="0" smtClean="0"/>
              <a:t> </a:t>
            </a:r>
            <a:r>
              <a:rPr lang="cs-CZ" dirty="0" err="1"/>
              <a:t>obdobiach</a:t>
            </a:r>
            <a:r>
              <a:rPr lang="cs-CZ" dirty="0"/>
              <a:t> </a:t>
            </a:r>
            <a:r>
              <a:rPr lang="cs-CZ" dirty="0" err="1"/>
              <a:t>prípravy</a:t>
            </a:r>
            <a:r>
              <a:rPr lang="cs-CZ" dirty="0"/>
              <a:t> na manželstvo, </a:t>
            </a:r>
            <a:r>
              <a:rPr lang="cs-CZ" dirty="0" err="1"/>
              <a:t>ktoré</a:t>
            </a:r>
            <a:r>
              <a:rPr lang="cs-CZ" dirty="0"/>
              <a:t> </a:t>
            </a:r>
            <a:r>
              <a:rPr lang="cs-CZ" dirty="0" err="1"/>
              <a:t>sme</a:t>
            </a:r>
            <a:r>
              <a:rPr lang="cs-CZ" dirty="0"/>
              <a:t> </a:t>
            </a:r>
            <a:r>
              <a:rPr lang="cs-CZ" dirty="0" err="1"/>
              <a:t>opísali</a:t>
            </a:r>
            <a:r>
              <a:rPr lang="cs-CZ" dirty="0"/>
              <a:t> len v </a:t>
            </a:r>
            <a:r>
              <a:rPr lang="cs-CZ" dirty="0" err="1"/>
              <a:t>hlavných</a:t>
            </a:r>
            <a:r>
              <a:rPr lang="cs-CZ" dirty="0"/>
              <a:t> črtách, má </a:t>
            </a:r>
            <a:r>
              <a:rPr lang="cs-CZ" dirty="0" err="1"/>
              <a:t>sa</a:t>
            </a:r>
            <a:r>
              <a:rPr lang="cs-CZ" dirty="0"/>
              <a:t> </a:t>
            </a:r>
            <a:r>
              <a:rPr lang="cs-CZ" dirty="0" err="1"/>
              <a:t>angažovať</a:t>
            </a:r>
            <a:r>
              <a:rPr lang="cs-CZ" dirty="0"/>
              <a:t> </a:t>
            </a:r>
            <a:r>
              <a:rPr lang="cs-CZ" dirty="0" err="1"/>
              <a:t>kresťanská</a:t>
            </a:r>
            <a:r>
              <a:rPr lang="cs-CZ" dirty="0"/>
              <a:t> rodina a celé </a:t>
            </a:r>
            <a:r>
              <a:rPr lang="cs-CZ" dirty="0" err="1"/>
              <a:t>cirkevné</a:t>
            </a:r>
            <a:r>
              <a:rPr lang="cs-CZ" dirty="0"/>
              <a:t> </a:t>
            </a:r>
            <a:r>
              <a:rPr lang="cs-CZ" dirty="0" err="1"/>
              <a:t>spoločenstvo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Biskupské </a:t>
            </a:r>
            <a:r>
              <a:rPr lang="cs-CZ" dirty="0" err="1"/>
              <a:t>konferencie</a:t>
            </a:r>
            <a:r>
              <a:rPr lang="cs-CZ" dirty="0"/>
              <a:t> </a:t>
            </a:r>
            <a:r>
              <a:rPr lang="cs-CZ" dirty="0" smtClean="0"/>
              <a:t>nech </a:t>
            </a:r>
            <a:r>
              <a:rPr lang="cs-CZ" dirty="0" err="1"/>
              <a:t>sa</a:t>
            </a:r>
            <a:r>
              <a:rPr lang="cs-CZ" dirty="0"/>
              <a:t> </a:t>
            </a:r>
            <a:r>
              <a:rPr lang="cs-CZ" dirty="0" err="1"/>
              <a:t>postarajú</a:t>
            </a:r>
            <a:r>
              <a:rPr lang="cs-CZ" dirty="0"/>
              <a:t> o </a:t>
            </a:r>
            <a:r>
              <a:rPr lang="cs-CZ" dirty="0" err="1"/>
              <a:t>vydanie</a:t>
            </a:r>
            <a:r>
              <a:rPr lang="cs-CZ" dirty="0"/>
              <a:t> </a:t>
            </a:r>
            <a:r>
              <a:rPr lang="cs-CZ" dirty="0" err="1"/>
              <a:t>Direktória</a:t>
            </a:r>
            <a:r>
              <a:rPr lang="cs-CZ" dirty="0"/>
              <a:t> </a:t>
            </a:r>
            <a:r>
              <a:rPr lang="cs-CZ" dirty="0" err="1"/>
              <a:t>pre</a:t>
            </a:r>
            <a:r>
              <a:rPr lang="cs-CZ" dirty="0"/>
              <a:t> </a:t>
            </a:r>
            <a:r>
              <a:rPr lang="cs-CZ" dirty="0" err="1"/>
              <a:t>pastoráciu</a:t>
            </a:r>
            <a:r>
              <a:rPr lang="cs-CZ" dirty="0"/>
              <a:t> </a:t>
            </a:r>
            <a:r>
              <a:rPr lang="cs-CZ" dirty="0" err="1"/>
              <a:t>rodín</a:t>
            </a:r>
            <a:r>
              <a:rPr lang="cs-CZ" dirty="0"/>
              <a:t>. V </a:t>
            </a:r>
            <a:r>
              <a:rPr lang="cs-CZ" dirty="0" err="1"/>
              <a:t>ňom</a:t>
            </a:r>
            <a:r>
              <a:rPr lang="cs-CZ" dirty="0"/>
              <a:t> bude </a:t>
            </a:r>
            <a:r>
              <a:rPr lang="cs-CZ" dirty="0" err="1"/>
              <a:t>treba</a:t>
            </a:r>
            <a:r>
              <a:rPr lang="cs-CZ" dirty="0"/>
              <a:t> </a:t>
            </a:r>
            <a:r>
              <a:rPr lang="cs-CZ" dirty="0" err="1"/>
              <a:t>predovšetkým</a:t>
            </a:r>
            <a:r>
              <a:rPr lang="cs-CZ" dirty="0"/>
              <a:t> </a:t>
            </a:r>
            <a:r>
              <a:rPr lang="cs-CZ" dirty="0" err="1"/>
              <a:t>určiť</a:t>
            </a:r>
            <a:r>
              <a:rPr lang="cs-CZ" dirty="0"/>
              <a:t> </a:t>
            </a:r>
            <a:r>
              <a:rPr lang="cs-CZ" dirty="0" err="1"/>
              <a:t>minimálny</a:t>
            </a:r>
            <a:r>
              <a:rPr lang="cs-CZ" dirty="0"/>
              <a:t> obsah, </a:t>
            </a:r>
            <a:r>
              <a:rPr lang="cs-CZ" dirty="0" err="1"/>
              <a:t>trvanie</a:t>
            </a:r>
            <a:r>
              <a:rPr lang="cs-CZ" dirty="0"/>
              <a:t> a </a:t>
            </a:r>
            <a:r>
              <a:rPr lang="cs-CZ" dirty="0" err="1"/>
              <a:t>metódu</a:t>
            </a:r>
            <a:r>
              <a:rPr lang="cs-CZ" dirty="0"/>
              <a:t> “</a:t>
            </a:r>
            <a:r>
              <a:rPr lang="cs-CZ" dirty="0" err="1"/>
              <a:t>prípravných</a:t>
            </a:r>
            <a:r>
              <a:rPr lang="cs-CZ" dirty="0"/>
              <a:t> </a:t>
            </a:r>
            <a:r>
              <a:rPr lang="cs-CZ" dirty="0" err="1"/>
              <a:t>kurzov</a:t>
            </a:r>
            <a:r>
              <a:rPr lang="cs-CZ" dirty="0" smtClean="0"/>
              <a:t>” (FC, 66)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7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Dokument Pápežskej rady pre rodinu</a:t>
            </a:r>
            <a:br>
              <a:rPr lang="sk-SK" dirty="0" smtClean="0"/>
            </a:br>
            <a:r>
              <a:rPr lang="sk-SK" b="1" i="1" dirty="0" smtClean="0"/>
              <a:t>„Príprava na manželstvo“ (rok 1996)</a:t>
            </a:r>
            <a:endParaRPr lang="sk-SK" b="1" i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sk-SK" b="1" dirty="0" smtClean="0"/>
              <a:t>Bod 10:</a:t>
            </a:r>
          </a:p>
          <a:p>
            <a:r>
              <a:rPr lang="sk-SK" dirty="0" smtClean="0"/>
              <a:t>Mnohé diecézy vo svete hľadajú nové formy čo najvhodnejšej prípravy na manželstvo. Pápežskej rade pre rodinu  boli odovzdané mnohé pozitívne skúsenosti, ktoré sa ešte viac upevňujú a ktoré budú prinášať účinnú pomoc, zvlášť keď budú známe biskupským konferenciám a jednotlivým biskupom a budú oceňované v pastorácii miestnych cirkví.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8</a:t>
            </a:fld>
            <a:endParaRPr lang="sk-SK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sk-SK" b="1" dirty="0" smtClean="0"/>
          </a:p>
          <a:p>
            <a:pPr algn="ctr">
              <a:buNone/>
            </a:pPr>
            <a:endParaRPr lang="sk-SK" b="1" dirty="0"/>
          </a:p>
          <a:p>
            <a:pPr algn="ctr">
              <a:buNone/>
            </a:pPr>
            <a:endParaRPr lang="sk-SK" b="1" dirty="0" smtClean="0"/>
          </a:p>
          <a:p>
            <a:pPr algn="ctr">
              <a:buNone/>
            </a:pPr>
            <a:endParaRPr lang="sk-SK" b="1" dirty="0"/>
          </a:p>
          <a:p>
            <a:pPr algn="ctr">
              <a:buNone/>
            </a:pPr>
            <a:endParaRPr lang="sk-SK" b="1" dirty="0" smtClean="0"/>
          </a:p>
          <a:p>
            <a:pPr algn="ctr">
              <a:buNone/>
            </a:pPr>
            <a:endParaRPr lang="sk-SK" b="1" dirty="0"/>
          </a:p>
          <a:p>
            <a:pPr algn="ctr">
              <a:buNone/>
            </a:pPr>
            <a:endParaRPr lang="sk-SK" b="1" dirty="0" smtClean="0"/>
          </a:p>
          <a:p>
            <a:pPr algn="ctr">
              <a:buNone/>
            </a:pPr>
            <a:r>
              <a:rPr lang="sk-SK" sz="3000" b="1" dirty="0" smtClean="0"/>
              <a:t>Program Kurzy prípravy na manželstvo </a:t>
            </a:r>
            <a:br>
              <a:rPr lang="sk-SK" sz="3000" b="1" dirty="0" smtClean="0"/>
            </a:br>
            <a:r>
              <a:rPr lang="sk-SK" sz="2800" b="1" dirty="0" smtClean="0"/>
              <a:t>vy</a:t>
            </a:r>
            <a:r>
              <a:rPr lang="sk-SK" b="1" dirty="0" smtClean="0"/>
              <a:t>tvorený v rámci Pastoračného plánu </a:t>
            </a:r>
            <a:br>
              <a:rPr lang="sk-SK" b="1" dirty="0" smtClean="0"/>
            </a:br>
            <a:r>
              <a:rPr lang="sk-SK" b="1" dirty="0" smtClean="0"/>
              <a:t>Katolíckej cirkvi na Slovensku </a:t>
            </a:r>
            <a:br>
              <a:rPr lang="sk-SK" b="1" dirty="0" smtClean="0"/>
            </a:br>
            <a:r>
              <a:rPr lang="sk-SK" b="1" dirty="0" smtClean="0"/>
              <a:t>2007 - 2013</a:t>
            </a:r>
            <a:endParaRPr lang="sk-SK" b="1" dirty="0"/>
          </a:p>
        </p:txBody>
      </p:sp>
      <p:pic>
        <p:nvPicPr>
          <p:cNvPr id="4" name="Picture 3" descr="D:\zaloha D\maek\DieceznáRada\2014-10-02 22.32.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02439">
            <a:off x="3320018" y="166491"/>
            <a:ext cx="3129564" cy="417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čísla snímky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DE02FB-4274-4FDD-952E-BDE495224B0A}" type="slidenum">
              <a:rPr lang="sk-SK" smtClean="0"/>
              <a:pPr/>
              <a:t>9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áda">
  <a:themeElements>
    <a:clrScheme name="Arkád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ád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ád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274</TotalTime>
  <Words>1082</Words>
  <Application>Microsoft Office PowerPoint</Application>
  <PresentationFormat>Prezentácia na obrazovke (4:3)</PresentationFormat>
  <Paragraphs>303</Paragraphs>
  <Slides>48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48</vt:i4>
      </vt:variant>
    </vt:vector>
  </HeadingPairs>
  <TitlesOfParts>
    <vt:vector size="49" baseType="lpstr">
      <vt:lpstr>Arkáda</vt:lpstr>
      <vt:lpstr>Skúsenosti s kurzami  prípravy do manželstva a sprevádzanie mladých rodín</vt:lpstr>
      <vt:lpstr>„Magisteriálna inverzia“</vt:lpstr>
      <vt:lpstr>Snímka 3</vt:lpstr>
      <vt:lpstr>Láska, ktorá je vo Vás  – obsah tém</vt:lpstr>
      <vt:lpstr>Cesta snúbencov</vt:lpstr>
      <vt:lpstr>Programy pre snúbencov na Slovensku  pred rokom 2007</vt:lpstr>
      <vt:lpstr>„Skoršie výzvy magistéria“</vt:lpstr>
      <vt:lpstr>Dokument Pápežskej rady pre rodinu „Príprava na manželstvo“ (rok 1996)</vt:lpstr>
      <vt:lpstr>Snímka 9</vt:lpstr>
      <vt:lpstr>Prípravná fáza 2007-2009</vt:lpstr>
      <vt:lpstr>Metodika kurzu</vt:lpstr>
      <vt:lpstr>Metodika kurzu</vt:lpstr>
      <vt:lpstr>Metodika kurzu</vt:lpstr>
      <vt:lpstr>Snímka 14</vt:lpstr>
      <vt:lpstr>Príprava kurzu v Nitre (farnosť Klokočina)</vt:lpstr>
      <vt:lpstr>Príprava kurzu v Nitre (farnosť Klokočina)</vt:lpstr>
      <vt:lpstr>Animátorský tím v Námestove</vt:lpstr>
      <vt:lpstr>Aktivita v pároch (víkend Nimnica)</vt:lpstr>
      <vt:lpstr>Spoločná sv. omša  (víkend Nimnica)</vt:lpstr>
      <vt:lpstr>Spoločné stolovanie snúbencov (víkend Nimnica)</vt:lpstr>
      <vt:lpstr>Aplikácia projektu na úroveň diecézy</vt:lpstr>
      <vt:lpstr>Snímka 22</vt:lpstr>
      <vt:lpstr>Snímka 23</vt:lpstr>
      <vt:lpstr>Aktuálny stav kurzov  v Žilinskej diecéze</vt:lpstr>
      <vt:lpstr>Snímka 25</vt:lpstr>
      <vt:lpstr>Snímka 26</vt:lpstr>
      <vt:lpstr>Slovné hodnotenia snúbencov „Čo sa vám na kurze páčilo?“</vt:lpstr>
      <vt:lpstr>Slovné hodnotenia snúbencov „Čo sa vám na kurze páčilo?“</vt:lpstr>
      <vt:lpstr>Slovné hodnotenia snúbencov „Čo sa vám na kurze páčilo?“</vt:lpstr>
      <vt:lpstr>Slovné hodnotenia snúbencov „Čo sa vám na kurze páčilo?“</vt:lpstr>
      <vt:lpstr>Pohľad snúbencov  na Kurzy prípravy do manželstva </vt:lpstr>
      <vt:lpstr>Pohľad kňazov na kurzy pre snúbencov</vt:lpstr>
      <vt:lpstr>Snímka 33</vt:lpstr>
      <vt:lpstr>Snímka 34</vt:lpstr>
      <vt:lpstr>Snímka 35</vt:lpstr>
      <vt:lpstr>Snímka 36</vt:lpstr>
      <vt:lpstr>Snímka 37</vt:lpstr>
      <vt:lpstr>Snímka 38</vt:lpstr>
      <vt:lpstr>Výzva k systematickosti</vt:lpstr>
      <vt:lpstr>Snímka 40</vt:lpstr>
      <vt:lpstr>Snímka 41</vt:lpstr>
      <vt:lpstr>Snímka 42</vt:lpstr>
      <vt:lpstr>Programy pre manželov</vt:lpstr>
      <vt:lpstr>Ďalšie programy</vt:lpstr>
      <vt:lpstr>Pastoračné perspektívy     – základné kroky kňaza vo farnosti</vt:lpstr>
      <vt:lpstr>Závery</vt:lpstr>
      <vt:lpstr>Ohlasovanie evanjelia rodiny –  výzva pre kresťanov dneška</vt:lpstr>
      <vt:lpstr>Snímka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ARS</dc:creator>
  <cp:lastModifiedBy>ARS</cp:lastModifiedBy>
  <cp:revision>31</cp:revision>
  <dcterms:created xsi:type="dcterms:W3CDTF">2014-10-28T22:15:46Z</dcterms:created>
  <dcterms:modified xsi:type="dcterms:W3CDTF">2014-10-29T10:18:06Z</dcterms:modified>
</cp:coreProperties>
</file>