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1" autoAdjust="0"/>
    <p:restoredTop sz="82503" autoAdjust="0"/>
  </p:normalViewPr>
  <p:slideViewPr>
    <p:cSldViewPr snapToGrid="0">
      <p:cViewPr>
        <p:scale>
          <a:sx n="62" d="100"/>
          <a:sy n="62" d="100"/>
        </p:scale>
        <p:origin x="-72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3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4356-B650-40F2-BAD2-DC5B2FD72FE7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393C-2AB4-497F-85AB-0DA81AC882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64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Predstavenie sa...</a:t>
            </a:r>
          </a:p>
          <a:p>
            <a:r>
              <a:rPr lang="sk-SK" b="1" dirty="0" smtClean="0"/>
              <a:t>Príspevok vychádza zo 6. kap. Niektoré pastoračné perspektívy – časť Sprevádzať v prvých rokoch manželského života – č. 217 – a nasledujúce...</a:t>
            </a:r>
          </a:p>
          <a:p>
            <a:r>
              <a:rPr lang="sk-SK" b="1" dirty="0" smtClean="0"/>
              <a:t>Zároveň využívam materiál</a:t>
            </a:r>
            <a:r>
              <a:rPr lang="sk-SK" b="1" baseline="0" dirty="0" smtClean="0"/>
              <a:t> Sprevádzať, rozlišovať, integrovať – </a:t>
            </a:r>
            <a:r>
              <a:rPr lang="sk-SK" b="1" baseline="0" dirty="0" err="1" smtClean="0"/>
              <a:t>Vademecum</a:t>
            </a:r>
            <a:r>
              <a:rPr lang="sk-SK" b="1" baseline="0" dirty="0" smtClean="0"/>
              <a:t> pre novú rodinnú pastoráciu... viac. autori z Inštitútu Jána Pavla II (aj náš hosť J. </a:t>
            </a:r>
            <a:r>
              <a:rPr lang="sk-SK" b="1" baseline="0" dirty="0" err="1" smtClean="0"/>
              <a:t>Granados</a:t>
            </a:r>
            <a:r>
              <a:rPr lang="sk-SK" b="1" baseline="0" dirty="0" smtClean="0"/>
              <a:t>), ktorý sa zaoberá a rozoberá „sprevádzanie“ – ale v oveľa širšom pohľade, ako sa mu venuje 6. kap. AL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530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97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48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49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08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41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6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33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48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49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695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41</a:t>
            </a:r>
            <a:r>
              <a:rPr lang="sk-SK" b="1" baseline="0" dirty="0" smtClean="0"/>
              <a:t> krát sa objavuje slovo „sprevádzať“ alebo jeho tvary v celej AL – preto ho možno zaradiť medzi kľúčové pojmy... celej našej pastorácie</a:t>
            </a:r>
          </a:p>
          <a:p>
            <a:r>
              <a:rPr lang="sk-SK" b="1" baseline="0" dirty="0" smtClean="0"/>
              <a:t>Preto je potrebné sa ním zaoberať predtým, ako sa pozrieme na špecifické sprevádzanie v 1. rokoch </a:t>
            </a:r>
            <a:r>
              <a:rPr lang="sk-SK" b="1" baseline="0" dirty="0" err="1" smtClean="0"/>
              <a:t>manž</a:t>
            </a:r>
            <a:r>
              <a:rPr lang="sk-SK" b="1" baseline="0" dirty="0" smtClean="0"/>
              <a:t>. života...</a:t>
            </a:r>
          </a:p>
          <a:p>
            <a:r>
              <a:rPr lang="sk-SK" b="1" baseline="0" dirty="0" smtClean="0"/>
              <a:t>...začnime tým, čo sprevádzanie nie je:</a:t>
            </a:r>
          </a:p>
          <a:p>
            <a:r>
              <a:rPr lang="sk-SK" b="1" baseline="0" dirty="0" smtClean="0"/>
              <a:t>...vyžaduje ČAS – nevyhnutný na dozrievanie pravdy v človeku... Alebo ináč TRPEZLIVOSŤ !</a:t>
            </a:r>
          </a:p>
          <a:p>
            <a:r>
              <a:rPr lang="sk-SK" b="1" baseline="0" dirty="0" smtClean="0"/>
              <a:t>...je to niečo celkom iné, ako ponuka duch. servisu... Lebo vyžaduje trpezlivé a dlhé kráčanie ...</a:t>
            </a:r>
          </a:p>
          <a:p>
            <a:r>
              <a:rPr lang="sk-SK" b="1" baseline="0" dirty="0" smtClean="0"/>
              <a:t>...napr. nestačí zmeniť disciplínu sviatostí – to by možno vyriešilo „všetko“, ale znamenalo by to pokračovať v tom, že nesprevádzame ľudí...</a:t>
            </a:r>
          </a:p>
          <a:p>
            <a:r>
              <a:rPr lang="sk-SK" b="1" baseline="0" dirty="0" smtClean="0"/>
              <a:t>...lebo je treba spolu-kráčať, aby človek objavil na ceste nové svetlo na obnovu života – podobne ako prvotná Cirkev sprevádzala rôzne dlhý čas katechumenov dovtedy, kým neprešli od pohanského ku kresťanskému spôsobu života...</a:t>
            </a:r>
          </a:p>
          <a:p>
            <a:r>
              <a:rPr lang="sk-SK" b="1" baseline="0" dirty="0" smtClean="0"/>
              <a:t>...naopak, je treba napodobňovať Kristovu stratégiu, ktorý sa akoby náhodou stretával s ľuďmi preto, aby im ukázal cestu k Otcovi...</a:t>
            </a:r>
          </a:p>
          <a:p>
            <a:r>
              <a:rPr lang="sk-SK" b="1" baseline="0" dirty="0" smtClean="0"/>
              <a:t>...sprevádzať je potrebné po krokoch, ktoré nemožno vynechávať, ani preskakovať (pre nedostatok času, či trpezlivosti) a tie závisia od vnútorných daností...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0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02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Je potrebná schopnosť kráčať s ľuďmi – a podľa </a:t>
            </a:r>
            <a:r>
              <a:rPr lang="sk-SK" b="1" dirty="0" err="1" smtClean="0"/>
              <a:t>pp</a:t>
            </a:r>
            <a:r>
              <a:rPr lang="sk-SK" b="1" dirty="0" smtClean="0"/>
              <a:t>. Františka ide o centrálne kritérium rodinnej pastorácie... (citát)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...rodiny majú objaviť cestu... A my ich máme sprevádzať – kráčať vedľa nich – všetkých...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..to si vyžaduje aby rodina</a:t>
            </a:r>
            <a:r>
              <a:rPr lang="sk-SK" b="1" baseline="0" dirty="0" smtClean="0"/>
              <a:t> bola aktívnym subjektom – nie iba objektom pastorácie – ako to zdôrazňuje sv. Otec hneď za citátom...</a:t>
            </a:r>
            <a:endParaRPr lang="sk-SK" b="1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02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Sprevádzať v pastorácii neznamená, že sa to bude týkať len kňazov, ktorí by mali teraz robiť niečo ináč – ba dokonca naviac...</a:t>
            </a:r>
          </a:p>
          <a:p>
            <a:r>
              <a:rPr lang="sk-SK" b="1" baseline="0" dirty="0" smtClean="0"/>
              <a:t>Od začiatku je treba vidieť pred sebou rodinu, lebo:</a:t>
            </a:r>
          </a:p>
          <a:p>
            <a:endParaRPr lang="sk-SK" baseline="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676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Sv. otec v AL sa zaoberá sprevádzaním hlavne v 6.kap. – </a:t>
            </a:r>
            <a:r>
              <a:rPr lang="sk-SK" b="1" baseline="0" dirty="0" err="1" smtClean="0"/>
              <a:t>past</a:t>
            </a:r>
            <a:r>
              <a:rPr lang="sk-SK" b="1" baseline="0" dirty="0" smtClean="0"/>
              <a:t>. perspektívy – je tu </a:t>
            </a:r>
            <a:r>
              <a:rPr lang="sk-SK" b="1" dirty="0" smtClean="0"/>
              <a:t>zvlášť zdôraznené, </a:t>
            </a:r>
            <a:r>
              <a:rPr lang="sk-SK" b="1" baseline="0" dirty="0" smtClean="0"/>
              <a:t>pretože ide o základný pastoračný princíp</a:t>
            </a:r>
          </a:p>
          <a:p>
            <a:r>
              <a:rPr lang="sk-SK" b="1" baseline="0" dirty="0" smtClean="0"/>
              <a:t>...týka sa predovšetkým 1) blízkej prípravy na manželstvo...</a:t>
            </a:r>
          </a:p>
          <a:p>
            <a:r>
              <a:rPr lang="sk-SK" b="1" baseline="0" dirty="0" smtClean="0"/>
              <a:t>...a 2) prvých rokov života manželov...</a:t>
            </a:r>
          </a:p>
          <a:p>
            <a:r>
              <a:rPr lang="sk-SK" b="1" baseline="0" dirty="0" smtClean="0"/>
              <a:t>podľa autorov komentáru k AL, ktorý využívam, </a:t>
            </a:r>
            <a:r>
              <a:rPr lang="sk-SK" b="1" baseline="0" dirty="0" err="1" smtClean="0"/>
              <a:t>Vademecum</a:t>
            </a:r>
            <a:r>
              <a:rPr lang="sk-SK" b="1" baseline="0" dirty="0" smtClean="0"/>
              <a:t>... ide o </a:t>
            </a:r>
            <a:r>
              <a:rPr lang="sk-SK" b="1" dirty="0" smtClean="0"/>
              <a:t>dva najväčšie nedostatky našej aktuálnej pastorácie – v nich sa skrýva príčina najťažšej choroby - </a:t>
            </a:r>
            <a:r>
              <a:rPr lang="sk-SK" b="1" baseline="0" dirty="0" smtClean="0"/>
              <a:t>epidémie, ktorá zasahuje rodinu...</a:t>
            </a:r>
          </a:p>
          <a:p>
            <a:r>
              <a:rPr lang="sk-SK" b="1" baseline="0" dirty="0" smtClean="0"/>
              <a:t>pretože:...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baseline="0" dirty="0" smtClean="0"/>
              <a:t>... o príprave na manželstvo hovorili predo mnou, takže...</a:t>
            </a:r>
          </a:p>
          <a:p>
            <a:endParaRPr lang="sk-SK" b="1" baseline="0" dirty="0" smtClean="0"/>
          </a:p>
          <a:p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27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...pozrime sa na sprevádzanie v prvých rokoch manželstva...</a:t>
            </a:r>
          </a:p>
          <a:p>
            <a:r>
              <a:rPr lang="sk-SK" b="1" baseline="0" dirty="0" smtClean="0"/>
              <a:t>211 – „</a:t>
            </a:r>
            <a:r>
              <a:rPr lang="sk-SK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Blízka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príprava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 aj dlhšie sprevádzanie musia byť zamerané tak, aby snúbenci svadbu nevideli ako ukončenie cesty, ale aby manželstvo prijali ako povolanie, ktoré ich posúva vpred, so silným a realistickým rozhodnutím zdolávať spolu všetky skúšky a ťažké okamihy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 AL charakterizuje prvé roky manželstva...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...to sú všetko zároveň dôvody, pre ktoré je potrebné sprevádzanie...</a:t>
            </a:r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58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Súčasne však AL ponúka pozitívny pohľad na to, čo manželom môže pomáhať prvé roky zvládať...</a:t>
            </a:r>
          </a:p>
          <a:p>
            <a:r>
              <a:rPr lang="sk-SK" b="1" baseline="0" dirty="0" smtClean="0"/>
              <a:t>...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manželstvo ako cestu dozrievania, na ktorej je každý z manželov Božím nástrojom pre napomáhanie rastu toho druhého... (221)</a:t>
            </a:r>
          </a:p>
          <a:p>
            <a:r>
              <a:rPr lang="sk-SK" b="1" baseline="0" dirty="0" smtClean="0"/>
              <a:t>...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Kráčanie cez rozličné etapy: 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počiatočného dojmu charakterizovaného výrazne citeľnou príťažlivosťou 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darovaniu sa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potrebe druhého človeka, ktorého vnímame ako súčasť vlastného života,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 chuti vzájomnej spolupatričnosti, 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 chápaniu celého života ako spoločného projektu,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 schopnosti klásť šťastie druhého nad svoje vlastné potreby,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radosti, keď človek vidí svoje manželstvo ako dobro pre spoločnosť...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...Príbehom spásy: “</a:t>
            </a:r>
            <a:r>
              <a:rPr lang="sk-SK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začínať z krehkosti, ktorá vďaka Božiemu daru a tvorivej, ušľachtilej odpovedi človeka postupne ustupuje čoraz pevnejšej a vzácnejšej skutočnosti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...mužom a ženou...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Byť sám sebou a rešpektovať odlišnosť a slobodu...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znovu objaviť encykliku </a:t>
            </a:r>
            <a:r>
              <a:rPr lang="sk-SK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Humanae</a:t>
            </a:r>
            <a:r>
              <a:rPr lang="sk-S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</a:t>
            </a:r>
            <a:r>
              <a:rPr lang="sk-S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apoštolskú exhortáciu </a:t>
            </a:r>
            <a:r>
              <a:rPr lang="sk-SK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Familiaris</a:t>
            </a:r>
            <a:r>
              <a:rPr lang="sk-S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consortio</a:t>
            </a:r>
            <a:r>
              <a:rPr lang="sk-S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sk-SK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sa opätovne prebudila ochota k plodeniu, v kontraste s nepriateľskou mentalitou voči životu...</a:t>
            </a:r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61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V nasledujúcej časti potom Sv. Otec hovorí o tom, kde – ako – kto môže sprevádzať...</a:t>
            </a:r>
          </a:p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01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baseline="0" dirty="0" smtClean="0"/>
              <a:t>...zvlášť dôležité sú – krst a príprava pred</a:t>
            </a:r>
          </a:p>
          <a:p>
            <a:r>
              <a:rPr lang="sk-SK" b="1" baseline="0" dirty="0" smtClean="0"/>
              <a:t>...1. sv. prijímanie detí</a:t>
            </a:r>
          </a:p>
          <a:p>
            <a:r>
              <a:rPr lang="sk-SK" b="1" baseline="0" dirty="0" smtClean="0"/>
              <a:t>Prichádzajú aj páry, ktoré nie sú zosobášené, ale vieru pre svoje deti, zdá sa chcú...</a:t>
            </a:r>
          </a:p>
          <a:p>
            <a:r>
              <a:rPr lang="sk-SK" b="1" baseline="0" dirty="0" smtClean="0"/>
              <a:t>Je to priestor pre farskú katechézu dospelých – rodinnú katechézu...</a:t>
            </a:r>
          </a:p>
          <a:p>
            <a:r>
              <a:rPr lang="sk-SK" b="1" baseline="0" dirty="0" smtClean="0"/>
              <a:t>... Návody ako a čo robiť máme... Už niekoľko rokov...</a:t>
            </a:r>
          </a:p>
          <a:p>
            <a:r>
              <a:rPr lang="sk-SK" b="1" baseline="0" dirty="0" smtClean="0"/>
              <a:t>...konkrétne prvé kroky sprevádzania...?</a:t>
            </a:r>
          </a:p>
          <a:p>
            <a:r>
              <a:rPr lang="sk-SK" b="1" baseline="0" dirty="0" smtClean="0"/>
              <a:t>...budovať „farnosť priateľskú rodine“...</a:t>
            </a:r>
          </a:p>
          <a:p>
            <a:r>
              <a:rPr lang="sk-SK" b="1" baseline="0" dirty="0" smtClean="0"/>
              <a:t>...niekoľko </a:t>
            </a:r>
            <a:r>
              <a:rPr lang="sk-SK" b="1" baseline="0" dirty="0" err="1" smtClean="0"/>
              <a:t>manž</a:t>
            </a:r>
            <a:r>
              <a:rPr lang="sk-SK" b="1" baseline="0" dirty="0" smtClean="0"/>
              <a:t>. párov – spoločenstvo...</a:t>
            </a:r>
          </a:p>
          <a:p>
            <a:r>
              <a:rPr lang="sk-SK" b="1" baseline="0" dirty="0" smtClean="0"/>
              <a:t>...malé deti v kostole... mienkotvorné / pastoráciu ovplyvňujúce nie zbožné babky / generácia seniorov ?!</a:t>
            </a:r>
          </a:p>
          <a:p>
            <a:r>
              <a:rPr lang="sk-SK" b="1" baseline="0" dirty="0" smtClean="0"/>
              <a:t>...sv. omše a príhovory pre mladé rodiny – raz </a:t>
            </a:r>
            <a:r>
              <a:rPr lang="sk-SK" b="1" baseline="0" smtClean="0"/>
              <a:t>za mesiac...</a:t>
            </a:r>
            <a:endParaRPr lang="sk-SK" b="1" baseline="0" dirty="0" smtClean="0"/>
          </a:p>
          <a:p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393C-2AB4-497F-85AB-0DA81AC8821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75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6000"/>
            <a:ext cx="12132000" cy="6804000"/>
          </a:xfrm>
          <a:prstGeom prst="rect">
            <a:avLst/>
          </a:prstGeom>
          <a:effectLst>
            <a:glow rad="127000">
              <a:schemeClr val="accent1">
                <a:alpha val="50000"/>
              </a:schemeClr>
            </a:glow>
          </a:effec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2238103" y="2211977"/>
            <a:ext cx="9675223" cy="414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79" y="3418610"/>
            <a:ext cx="11660778" cy="3345872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Posolstvo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 o r i s  l a e t i t i a</a:t>
            </a:r>
            <a:br>
              <a:rPr lang="sk-SK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pastoračné perspektívy na Slovensku</a:t>
            </a:r>
            <a:endParaRPr lang="sk-SK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920345" y="452845"/>
            <a:ext cx="4635929" cy="1916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Konferencia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Banská Bystrica – Badín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12. novembra 2016</a:t>
            </a:r>
          </a:p>
          <a:p>
            <a:pPr marL="0" indent="0" algn="ctr">
              <a:buNone/>
            </a:pP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6000"/>
            <a:ext cx="12132000" cy="6804000"/>
          </a:xfrm>
          <a:prstGeom prst="rect">
            <a:avLst/>
          </a:prstGeom>
          <a:effectLst>
            <a:glow rad="127000">
              <a:schemeClr val="accent1">
                <a:alpha val="50000"/>
              </a:schemeClr>
            </a:glow>
          </a:effec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2238103" y="2211977"/>
            <a:ext cx="9675223" cy="414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79" y="4200211"/>
            <a:ext cx="11660778" cy="2639789"/>
          </a:xfrm>
          <a:solidFill>
            <a:schemeClr val="tx1">
              <a:lumMod val="95000"/>
              <a:alpha val="73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 vychádza potreba pastoračného s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prevádzania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 pokračuje aj po slávení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sviatosti.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tejto pastorácii je veľmi dôležitá prítomnosť skúsených manželských párov. Farnosť je považovaná za miesto, na ktorom skúsenejšie páry môžu byť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ponúknuté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dispozícii pre tie mladšie, s prípadnou účasťou cirkevných združení, hnutí a nových spoločenstiev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2400" i="1" dirty="0" err="1" smtClean="0">
                <a:solidFill>
                  <a:schemeClr val="bg1"/>
                </a:solidFill>
              </a:rPr>
              <a:t>Relatio</a:t>
            </a:r>
            <a:r>
              <a:rPr lang="it-IT" sz="2400" i="1" dirty="0" smtClean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Synodi</a:t>
            </a:r>
            <a:r>
              <a:rPr lang="it-IT" sz="2400" dirty="0">
                <a:solidFill>
                  <a:schemeClr val="bg1"/>
                </a:solidFill>
              </a:rPr>
              <a:t> 2014, 40</a:t>
            </a:r>
            <a:endParaRPr lang="sk-S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284026" y="237563"/>
            <a:ext cx="4629299" cy="265636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>
            <a:softEdge rad="114300"/>
          </a:effectLst>
        </p:spPr>
        <p:txBody>
          <a:bodyPr vert="horz" lIns="25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Prvé roky manželstva sú životne dôležitým a delikátnym obdobím, počas ktorého páry rastú v uvedomovaní si výziev a zmyslu manželstva. 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3200" b="1" dirty="0"/>
              <a:t>I. EVANJELIZÁCIA</a:t>
            </a:r>
          </a:p>
          <a:p>
            <a:pPr marL="363538" lvl="1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800" b="1" dirty="0" smtClean="0"/>
              <a:t>   Nová </a:t>
            </a:r>
            <a:r>
              <a:rPr lang="sk-SK" sz="2800" b="1" dirty="0"/>
              <a:t>evanjelizácia</a:t>
            </a:r>
          </a:p>
          <a:p>
            <a:pPr marL="363538" lvl="1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800" b="1" dirty="0" smtClean="0"/>
              <a:t>   Evanjelizácia </a:t>
            </a:r>
            <a:r>
              <a:rPr lang="sk-SK" sz="2800" b="1" dirty="0"/>
              <a:t>v saleziánskom duchu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1.	Svedectvo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2.	Ohlasovanie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3.	Výchova vo viere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4.	Slávenie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5.	</a:t>
            </a:r>
            <a:r>
              <a:rPr lang="sk-SK" sz="2800" b="1" dirty="0" smtClean="0"/>
              <a:t>Angažovanosť</a:t>
            </a:r>
            <a:endParaRPr lang="sk-SK" sz="28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5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3200" b="1" dirty="0"/>
              <a:t>I. EVANJELIZÁCIA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800" b="1" dirty="0" smtClean="0"/>
              <a:t>   Cesta </a:t>
            </a:r>
            <a:r>
              <a:rPr lang="sk-SK" sz="2800" b="1" dirty="0"/>
              <a:t>viery ako model evanjelizácie v saleziánskom </a:t>
            </a:r>
            <a:r>
              <a:rPr lang="sk-SK" sz="2800" b="1" dirty="0" smtClean="0"/>
              <a:t>duchu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1.	Východisko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2.	Animátorsky pár rodinného spoločenstva 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3.	Globálny cieľ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4.	Ľudský rozmer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5.	Duchovný rozmer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6.	Rozmer združovania 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7.	Rozmer angažovania </a:t>
            </a:r>
          </a:p>
        </p:txBody>
      </p:sp>
    </p:spTree>
    <p:extLst>
      <p:ext uri="{BB962C8B-B14F-4D97-AF65-F5344CB8AC3E}">
        <p14:creationId xmlns:p14="http://schemas.microsoft.com/office/powerpoint/2010/main" val="2045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200" b="1" dirty="0"/>
              <a:t>II. ZDRUŽOVANIE RODÍN DO SKUPÍN A </a:t>
            </a:r>
            <a:r>
              <a:rPr lang="pl-PL" sz="3200" b="1" dirty="0" smtClean="0"/>
              <a:t>SPOLOČENSTIEV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Dôvody združovania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Don </a:t>
            </a:r>
            <a:r>
              <a:rPr lang="sk-SK" sz="3000" b="1" dirty="0" err="1"/>
              <a:t>Bosco</a:t>
            </a:r>
            <a:r>
              <a:rPr lang="sk-SK" sz="3000" b="1" dirty="0"/>
              <a:t> a spoločenstvá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Vznik, rozvoj a zánik skupiny/spoločenstva rodín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Problémy skupiny/spoločenstva rodín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Druhy skupín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Proces fungovania skupiny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Prostriedky pre rast skupiny/spoločenstva rodín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3000" b="1" dirty="0"/>
              <a:t>	Základné predpoklady fungovania rodinného spoločenstva</a:t>
            </a:r>
          </a:p>
        </p:txBody>
      </p:sp>
    </p:spTree>
    <p:extLst>
      <p:ext uri="{BB962C8B-B14F-4D97-AF65-F5344CB8AC3E}">
        <p14:creationId xmlns:p14="http://schemas.microsoft.com/office/powerpoint/2010/main" val="19793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II. ZDRUŽOVANIE RODÍN DO SKUPÍN A </a:t>
            </a:r>
            <a:r>
              <a:rPr lang="pl-PL" sz="3000" b="1" dirty="0" smtClean="0"/>
              <a:t>SPOLOČENSTIEV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</a:t>
            </a:r>
            <a:r>
              <a:rPr lang="sk-SK" b="1" dirty="0" smtClean="0"/>
              <a:t>Etapy </a:t>
            </a:r>
            <a:r>
              <a:rPr lang="sk-SK" b="1" dirty="0"/>
              <a:t>vývoja vzťahov v </a:t>
            </a:r>
            <a:r>
              <a:rPr lang="sk-SK" b="1" dirty="0" smtClean="0"/>
              <a:t>skupine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 smtClean="0"/>
              <a:t>1</a:t>
            </a:r>
            <a:r>
              <a:rPr lang="sk-SK" sz="2800" b="1" dirty="0"/>
              <a:t>.	Prenatálna etapa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2.	Etapa detstva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3.	Dospievanie 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4.	Mladosť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5.	Dospelosť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6.	</a:t>
            </a:r>
            <a:r>
              <a:rPr lang="sk-SK" sz="2800" b="1" dirty="0" smtClean="0"/>
              <a:t>Staroba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9499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II. ZDRUŽOVANIE RODÍN DO SKUPÍN A </a:t>
            </a:r>
            <a:r>
              <a:rPr lang="pl-PL" sz="3000" b="1" dirty="0" smtClean="0"/>
              <a:t>SPOLOČENSTIEV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</a:t>
            </a:r>
            <a:r>
              <a:rPr lang="sk-SK" b="1" dirty="0" smtClean="0"/>
              <a:t>Predstavenie </a:t>
            </a:r>
            <a:r>
              <a:rPr lang="sk-SK" b="1" dirty="0"/>
              <a:t>modelu stretnutia spoločenstva – „</a:t>
            </a:r>
            <a:r>
              <a:rPr lang="sk-SK" b="1" dirty="0" smtClean="0"/>
              <a:t>stretká“</a:t>
            </a:r>
            <a:endParaRPr lang="sk-SK" b="1" dirty="0" smtClean="0"/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1.	Aklimatizácia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2.	Úvodná modlitba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3.	Rozjímanie s podelením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4.	Katechéza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5.	Hodnotenie a zdieľanie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6.	Informácie, aktivity, angažovanosť</a:t>
            </a:r>
          </a:p>
          <a:p>
            <a:pPr marL="152082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sz="2800" b="1" dirty="0"/>
              <a:t>7.	Záverečná modlitba </a:t>
            </a:r>
          </a:p>
        </p:txBody>
      </p:sp>
    </p:spTree>
    <p:extLst>
      <p:ext uri="{BB962C8B-B14F-4D97-AF65-F5344CB8AC3E}">
        <p14:creationId xmlns:p14="http://schemas.microsoft.com/office/powerpoint/2010/main" val="5169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III. </a:t>
            </a:r>
            <a:r>
              <a:rPr lang="pl-PL" sz="3000" b="1" dirty="0" smtClean="0"/>
              <a:t>KATECHÉZA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Čo je katechéza?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Teologické kritéria katechézy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Druhy katechézy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b="1" dirty="0"/>
              <a:t>•	Katechéza u Ježiša Krista  - príležitostná aj systematická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b="1" dirty="0"/>
              <a:t>•	Katechéza podľa pastoračných aktivít</a:t>
            </a:r>
          </a:p>
          <a:p>
            <a:pPr marL="232727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b="1" dirty="0" smtClean="0"/>
              <a:t>Katechéza </a:t>
            </a:r>
            <a:r>
              <a:rPr lang="sk-SK" b="1" dirty="0"/>
              <a:t>prvotnej evanjelizácie, ohlásenie, </a:t>
            </a:r>
            <a:r>
              <a:rPr lang="sk-SK" b="1" dirty="0" err="1"/>
              <a:t>kerygma</a:t>
            </a:r>
            <a:r>
              <a:rPr lang="sk-SK" b="1" dirty="0"/>
              <a:t> </a:t>
            </a:r>
          </a:p>
          <a:p>
            <a:pPr marL="232727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b="1" dirty="0" smtClean="0"/>
              <a:t>Katechéza </a:t>
            </a:r>
            <a:r>
              <a:rPr lang="sk-SK" b="1" dirty="0"/>
              <a:t>v službe permanentnej výchovy vo viere</a:t>
            </a:r>
          </a:p>
        </p:txBody>
      </p:sp>
    </p:spTree>
    <p:extLst>
      <p:ext uri="{BB962C8B-B14F-4D97-AF65-F5344CB8AC3E}">
        <p14:creationId xmlns:p14="http://schemas.microsoft.com/office/powerpoint/2010/main" val="8011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>
                <a:solidFill>
                  <a:schemeClr val="accent2"/>
                </a:solidFill>
              </a:rPr>
              <a:t>Škola </a:t>
            </a:r>
            <a:r>
              <a:rPr lang="sk-SK" sz="4400" b="1" smtClean="0">
                <a:solidFill>
                  <a:schemeClr val="accent2"/>
                </a:solidFill>
              </a:rPr>
              <a:t>animácie rodinných</a:t>
            </a:r>
            <a:br>
              <a:rPr lang="sk-SK" sz="4400" b="1" smtClean="0">
                <a:solidFill>
                  <a:schemeClr val="accent2"/>
                </a:solidFill>
              </a:rPr>
            </a:br>
            <a:r>
              <a:rPr lang="sk-SK" sz="3200" smtClean="0">
                <a:solidFill>
                  <a:schemeClr val="accent2"/>
                </a:solidFill>
              </a:rPr>
              <a:t>spoločenstiev v </a:t>
            </a:r>
            <a:r>
              <a:rPr lang="sk-SK" sz="3200" dirty="0">
                <a:solidFill>
                  <a:schemeClr val="accent2"/>
                </a:solidFill>
              </a:rPr>
              <a:t>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 smtClean="0"/>
              <a:t>III. KATECHÉZA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Katechéza u dona </a:t>
            </a:r>
            <a:r>
              <a:rPr lang="sk-SK" b="1" dirty="0" err="1"/>
              <a:t>Bosca</a:t>
            </a:r>
            <a:endParaRPr lang="sk-SK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Katechéta – Bohom poslaný prostredník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Vlastnosti autentickej katechézy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Príprava na katechézu</a:t>
            </a:r>
          </a:p>
          <a:p>
            <a:pPr marL="457200" lvl="1" indent="436563">
              <a:lnSpc>
                <a:spcPct val="100000"/>
              </a:lnSpc>
              <a:spcBef>
                <a:spcPts val="200"/>
              </a:spcBef>
              <a:buNone/>
            </a:pPr>
            <a:r>
              <a:rPr lang="sk-SK" b="1" dirty="0"/>
              <a:t>1.	adresáti</a:t>
            </a:r>
          </a:p>
          <a:p>
            <a:pPr marL="457200" lvl="1" indent="436563">
              <a:lnSpc>
                <a:spcPct val="100000"/>
              </a:lnSpc>
              <a:spcBef>
                <a:spcPts val="200"/>
              </a:spcBef>
              <a:buNone/>
            </a:pPr>
            <a:r>
              <a:rPr lang="sk-SK" b="1" dirty="0"/>
              <a:t>2.	téma katechézy</a:t>
            </a:r>
          </a:p>
          <a:p>
            <a:pPr marL="457200" lvl="1" indent="436563">
              <a:lnSpc>
                <a:spcPct val="100000"/>
              </a:lnSpc>
              <a:spcBef>
                <a:spcPts val="200"/>
              </a:spcBef>
              <a:buNone/>
            </a:pPr>
            <a:r>
              <a:rPr lang="sk-SK" b="1" dirty="0"/>
              <a:t>3.	čas určený na katechézu</a:t>
            </a:r>
          </a:p>
          <a:p>
            <a:pPr marL="457200" lvl="1" indent="436563">
              <a:lnSpc>
                <a:spcPct val="100000"/>
              </a:lnSpc>
              <a:spcBef>
                <a:spcPts val="200"/>
              </a:spcBef>
              <a:buNone/>
            </a:pPr>
            <a:r>
              <a:rPr lang="sk-SK" b="1" dirty="0"/>
              <a:t>4.	ciele katechézy</a:t>
            </a:r>
          </a:p>
          <a:p>
            <a:pPr marL="457200" lvl="1" indent="436563">
              <a:lnSpc>
                <a:spcPct val="100000"/>
              </a:lnSpc>
              <a:spcBef>
                <a:spcPts val="200"/>
              </a:spcBef>
              <a:buNone/>
            </a:pPr>
            <a:r>
              <a:rPr lang="sk-SK" b="1" dirty="0"/>
              <a:t>5.	pomôcky a prostriedky</a:t>
            </a:r>
          </a:p>
        </p:txBody>
      </p:sp>
    </p:spTree>
    <p:extLst>
      <p:ext uri="{BB962C8B-B14F-4D97-AF65-F5344CB8AC3E}">
        <p14:creationId xmlns:p14="http://schemas.microsoft.com/office/powerpoint/2010/main" val="5735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Škola animácie rodinných</a:t>
            </a:r>
            <a:br>
              <a:rPr lang="sk-SK" sz="4400" b="1" dirty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spoločenstiev </a:t>
            </a:r>
            <a:r>
              <a:rPr lang="sk-SK" sz="3200" dirty="0">
                <a:solidFill>
                  <a:schemeClr val="accent2"/>
                </a:solidFill>
              </a:rPr>
              <a:t>v 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III. </a:t>
            </a:r>
            <a:r>
              <a:rPr lang="pl-PL" sz="3000" b="1" dirty="0" smtClean="0"/>
              <a:t>KATECHÉZA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Hlavné kroky </a:t>
            </a:r>
            <a:r>
              <a:rPr lang="sk-SK" b="1" dirty="0" smtClean="0"/>
              <a:t>katechézy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1.	pripraviť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2.	vidieť 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3.	posúdiť 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4.	konať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5.	sláviť</a:t>
            </a:r>
          </a:p>
          <a:p>
            <a:pPr marL="457200" lvl="1" indent="530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b="1" dirty="0"/>
              <a:t>6.	zhodnotiť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073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>
                <a:solidFill>
                  <a:schemeClr val="accent2"/>
                </a:solidFill>
              </a:rPr>
              <a:t>Škola </a:t>
            </a:r>
            <a:r>
              <a:rPr lang="sk-SK" sz="4400" b="1" smtClean="0">
                <a:solidFill>
                  <a:schemeClr val="accent2"/>
                </a:solidFill>
              </a:rPr>
              <a:t>animácie rodinných</a:t>
            </a:r>
            <a:br>
              <a:rPr lang="sk-SK" sz="4400" b="1" smtClean="0">
                <a:solidFill>
                  <a:schemeClr val="accent2"/>
                </a:solidFill>
              </a:rPr>
            </a:br>
            <a:r>
              <a:rPr lang="sk-SK" sz="3200" smtClean="0">
                <a:solidFill>
                  <a:schemeClr val="accent2"/>
                </a:solidFill>
              </a:rPr>
              <a:t>spoločenstiev v </a:t>
            </a:r>
            <a:r>
              <a:rPr lang="sk-SK" sz="3200" dirty="0">
                <a:solidFill>
                  <a:schemeClr val="accent2"/>
                </a:solidFill>
              </a:rPr>
              <a:t>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IV. </a:t>
            </a:r>
            <a:r>
              <a:rPr lang="pl-PL" sz="3000" b="1" dirty="0" smtClean="0"/>
              <a:t>ITINERÁRE</a:t>
            </a:r>
          </a:p>
          <a:p>
            <a:pPr defTabSz="893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 smtClean="0"/>
              <a:t>   Pochopiť </a:t>
            </a:r>
            <a:r>
              <a:rPr lang="sk-SK" b="1" dirty="0"/>
              <a:t>podstatu a zmysel itinerárov pri animovaní skupinky</a:t>
            </a:r>
          </a:p>
          <a:p>
            <a:pPr defTabSz="893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 smtClean="0"/>
              <a:t>   Objaviť </a:t>
            </a:r>
            <a:r>
              <a:rPr lang="sk-SK" b="1" dirty="0"/>
              <a:t>metodiku tvorby itinerárov </a:t>
            </a:r>
          </a:p>
          <a:p>
            <a:pPr defTabSz="893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 smtClean="0"/>
              <a:t>   Hlavné </a:t>
            </a:r>
            <a:r>
              <a:rPr lang="sk-SK" b="1" dirty="0"/>
              <a:t>dimenzie itinerára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Ľudský rozvoj a kultúra života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Sociálny rozvoj a kultúra prostredia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Duchovný rozvoj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Angažovanie sa</a:t>
            </a:r>
          </a:p>
        </p:txBody>
      </p:sp>
    </p:spTree>
    <p:extLst>
      <p:ext uri="{BB962C8B-B14F-4D97-AF65-F5344CB8AC3E}">
        <p14:creationId xmlns:p14="http://schemas.microsoft.com/office/powerpoint/2010/main" val="500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 smtClean="0"/>
              <a:t>sprevádzanie – kľúčový pojem – nielen v 6. kapitole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nie je uponáhľaným riešením problémov...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vôbec „to“ nie je „jasné“ a </a:t>
            </a:r>
            <a:r>
              <a:rPr lang="sk-SK" b="1" dirty="0"/>
              <a:t>len to stačí robiť</a:t>
            </a:r>
            <a:r>
              <a:rPr lang="sk-SK" b="1" dirty="0" smtClean="0"/>
              <a:t>...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neponúka okamžité riešenia...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nepomôže opakovať náuku, alebo pravidlá života...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neznamená hľadať stratégie </a:t>
            </a:r>
            <a:r>
              <a:rPr lang="sk-SK" b="1" dirty="0"/>
              <a:t>ako sa priblížiť svetu</a:t>
            </a:r>
            <a:r>
              <a:rPr lang="sk-SK" b="1" dirty="0" smtClean="0"/>
              <a:t>...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– vyžaduje postupné kroky...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0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>
                <a:solidFill>
                  <a:schemeClr val="accent2"/>
                </a:solidFill>
              </a:rPr>
              <a:t>Škola </a:t>
            </a:r>
            <a:r>
              <a:rPr lang="sk-SK" sz="4400" b="1" smtClean="0">
                <a:solidFill>
                  <a:schemeClr val="accent2"/>
                </a:solidFill>
              </a:rPr>
              <a:t>animácie rodinných</a:t>
            </a:r>
            <a:br>
              <a:rPr lang="sk-SK" sz="4400" b="1" smtClean="0">
                <a:solidFill>
                  <a:schemeClr val="accent2"/>
                </a:solidFill>
              </a:rPr>
            </a:br>
            <a:r>
              <a:rPr lang="sk-SK" sz="3200" smtClean="0">
                <a:solidFill>
                  <a:schemeClr val="accent2"/>
                </a:solidFill>
              </a:rPr>
              <a:t>spoločenstiev v </a:t>
            </a:r>
            <a:r>
              <a:rPr lang="sk-SK" sz="3200" dirty="0">
                <a:solidFill>
                  <a:schemeClr val="accent2"/>
                </a:solidFill>
              </a:rPr>
              <a:t>saleziánskom duchu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15024" cy="48245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3000" b="1" dirty="0"/>
              <a:t>IV. </a:t>
            </a:r>
            <a:r>
              <a:rPr lang="pl-PL" sz="3000" b="1" dirty="0" smtClean="0"/>
              <a:t>ITINERÁRE</a:t>
            </a:r>
          </a:p>
          <a:p>
            <a:pPr defTabSz="8937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b="1" dirty="0"/>
              <a:t>	Hlavné kroky tvorby </a:t>
            </a:r>
            <a:r>
              <a:rPr lang="sk-SK" b="1" dirty="0" smtClean="0"/>
              <a:t>itinerára</a:t>
            </a:r>
            <a:endParaRPr lang="sk-SK" b="1" dirty="0"/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</a:t>
            </a:r>
            <a:r>
              <a:rPr lang="sk-SK" sz="2800" b="1" dirty="0" smtClean="0"/>
              <a:t>situácia </a:t>
            </a:r>
            <a:r>
              <a:rPr lang="sk-SK" sz="2800" b="1" dirty="0"/>
              <a:t>– realita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cieľ – vízia</a:t>
            </a:r>
          </a:p>
          <a:p>
            <a:pPr marL="457200" lvl="1" indent="436563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800" b="1" dirty="0"/>
              <a:t>•	cesty a prostriedky </a:t>
            </a:r>
          </a:p>
        </p:txBody>
      </p:sp>
    </p:spTree>
    <p:extLst>
      <p:ext uri="{BB962C8B-B14F-4D97-AF65-F5344CB8AC3E}">
        <p14:creationId xmlns:p14="http://schemas.microsoft.com/office/powerpoint/2010/main" val="30406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sprevádzanie = </a:t>
            </a:r>
            <a:r>
              <a:rPr lang="sk-SK" b="1" dirty="0"/>
              <a:t>schopnosť kráčať s </a:t>
            </a:r>
            <a:r>
              <a:rPr lang="sk-SK" b="1" dirty="0" smtClean="0"/>
              <a:t>ľuďmi</a:t>
            </a:r>
          </a:p>
          <a:p>
            <a:pPr marL="363538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/>
              <a:t>„Cirkev chce vyjsť rodinám v ústrety s pokorným porozumením, a jej túžbou je «sprevádzať každú z nich i všetky spolu, aby objavili tú najlepšiu cestu na prekonanie ťažkostí, ktoré pri svojom napredovaní stretnú».“ (AL </a:t>
            </a:r>
            <a:r>
              <a:rPr lang="sk-SK" b="1" dirty="0" smtClean="0"/>
              <a:t>200)</a:t>
            </a:r>
          </a:p>
          <a:p>
            <a:pPr marL="0" lvl="1" indent="0" algn="ctr">
              <a:lnSpc>
                <a:spcPts val="4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pl-PL" sz="2800" b="1" dirty="0" smtClean="0"/>
              <a:t>rodina – aktívny subjekt rodinnej pastorácie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50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 smtClean="0"/>
              <a:t>prvým miestom sprevádzania je rodina „...rodina nemôže </a:t>
            </a:r>
            <a:r>
              <a:rPr lang="pl-PL" b="1" dirty="0"/>
              <a:t>prestať byť miestom opory, sprevádzania, </a:t>
            </a:r>
            <a:r>
              <a:rPr lang="pl-PL" b="1" dirty="0" smtClean="0"/>
              <a:t>vedenia...” (260)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pl-PL" b="1" dirty="0" smtClean="0"/>
              <a:t>rodina je subjektom evanjelizácie v pastorácii rodín (200)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 smtClean="0"/>
              <a:t>potrebujeme použiť rodiny na sprevádzanie rodín, lebo to je misionárske povolanie kresťanskej rodiny (208, 230, 289)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 smtClean="0"/>
              <a:t>takéto rodiny potrebujú nielen ochotu, ale aj  vhodnú formáciu</a:t>
            </a:r>
            <a:br>
              <a:rPr lang="sk-SK" b="1" dirty="0" smtClean="0"/>
            </a:b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86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 smtClean="0"/>
              <a:t>sprevádzanie – základný pastoračný princíp – 6</a:t>
            </a:r>
            <a:r>
              <a:rPr lang="sk-SK" b="1" dirty="0"/>
              <a:t>. </a:t>
            </a:r>
            <a:r>
              <a:rPr lang="sk-SK" b="1" dirty="0" smtClean="0"/>
              <a:t>kapitola AL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dirty="0" smtClean="0"/>
              <a:t>	</a:t>
            </a:r>
            <a:r>
              <a:rPr lang="sk-SK" b="1" cap="all" dirty="0" smtClean="0"/>
              <a:t>blízka príprava na manželstvo</a:t>
            </a:r>
          </a:p>
          <a:p>
            <a:pPr marL="0" indent="0" algn="r">
              <a:lnSpc>
                <a:spcPts val="4000"/>
              </a:lnSpc>
              <a:spcAft>
                <a:spcPts val="600"/>
              </a:spcAft>
              <a:buNone/>
            </a:pPr>
            <a:r>
              <a:rPr lang="sk-SK" b="1" cap="all" dirty="0" smtClean="0"/>
              <a:t>prvé roky života manželov</a:t>
            </a:r>
            <a:r>
              <a:rPr lang="sk-SK" b="1" dirty="0" smtClean="0"/>
              <a:t>	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/>
              <a:t>sobášia sa s predstavou romantickej, sentimentálnej lásky, veľmi povrchnej a málo </a:t>
            </a:r>
            <a:r>
              <a:rPr lang="sk-SK" b="1" dirty="0" smtClean="0"/>
              <a:t>kresťanskej...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sk-SK" b="1" dirty="0"/>
              <a:t>s adolescentnou </a:t>
            </a:r>
            <a:r>
              <a:rPr lang="sk-SK" b="1" dirty="0" err="1"/>
              <a:t>personalitou</a:t>
            </a:r>
            <a:r>
              <a:rPr lang="sk-SK" b="1" dirty="0"/>
              <a:t> a závažnými nedostatkami, ktoré sa </a:t>
            </a:r>
            <a:r>
              <a:rPr lang="sk-SK" b="1" dirty="0" smtClean="0"/>
              <a:t>prejavia </a:t>
            </a:r>
            <a:r>
              <a:rPr lang="sk-SK" b="1" dirty="0"/>
              <a:t>v prvých rokoch spoločného </a:t>
            </a:r>
            <a:r>
              <a:rPr lang="sk-SK" b="1" dirty="0" smtClean="0"/>
              <a:t>života</a:t>
            </a:r>
            <a:br>
              <a:rPr lang="sk-SK" b="1" dirty="0" smtClean="0"/>
            </a:b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48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31502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sprevádzanie v prvých rokoch umožňuje dobrá príprava...</a:t>
            </a:r>
            <a:br>
              <a:rPr lang="sk-SK" b="1" dirty="0" smtClean="0"/>
            </a:br>
            <a:r>
              <a:rPr lang="sk-SK" b="1" dirty="0" smtClean="0"/>
              <a:t>...aby sobáš nebol ukončením cesty (211)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krehké vzťahy – len vágna náklonnosť a </a:t>
            </a:r>
            <a:r>
              <a:rPr lang="sk-SK" b="1" dirty="0"/>
              <a:t>fyzická príťažlivosť </a:t>
            </a:r>
            <a:r>
              <a:rPr lang="sk-SK" b="1" dirty="0" smtClean="0"/>
              <a:t> (217)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oneskorené dozrievanie mladých (217)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manželstvo – celoživotný príbeh s nedokonalým partnerom (218)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príliš vysoké očakávania (221)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chýbajúca snaha rozvíjať lásku a budovať vzťah (219)</a:t>
            </a:r>
            <a:br>
              <a:rPr lang="sk-SK" b="1" dirty="0" smtClean="0"/>
            </a:b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96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31502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manželia sú nástrojom a vzájomnou pomocou k rastu (221)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manželstvo je kráčaním cez rôzne etapy... (220)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/>
              <a:t>manželstvo je “príbehom spásy</a:t>
            </a:r>
            <a:r>
              <a:rPr lang="sk-SK" b="1" dirty="0" smtClean="0"/>
              <a:t>” (221)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/>
              <a:t>najdôležitejšia úloha muža a ženy v láske je: navzájom si pomáhať byť viac mužom a viac </a:t>
            </a:r>
            <a:r>
              <a:rPr lang="sk-SK" b="1" dirty="0" smtClean="0"/>
              <a:t>ženou (221)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pomáhať druhému vytvarovať sa vo vlastnej identite  (221)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manželstvo je cesta vzájomného dialógu, rešpektovania časov a ohľadu </a:t>
            </a:r>
            <a:r>
              <a:rPr lang="sk-SK" b="1" dirty="0"/>
              <a:t>na dôstojnosť partnera</a:t>
            </a:r>
            <a:r>
              <a:rPr lang="sk-SK" b="1" dirty="0" smtClean="0"/>
              <a:t>... (222)</a:t>
            </a:r>
            <a:br>
              <a:rPr lang="sk-SK" b="1" dirty="0" smtClean="0"/>
            </a:b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31502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miestom sprevádzania je farnosť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dôležitá prítomnosť skúsených manželských párov – už pri príprave na manželstvo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ich svedectvo otvára prvý kontakt a ponúka podporu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potrebná „sieť“ (spoločenstvo/-á) párov vo farnostiach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„priestor“ sprevádzania:</a:t>
            </a:r>
            <a:br>
              <a:rPr lang="sk-SK" b="1" dirty="0" smtClean="0"/>
            </a:br>
            <a:r>
              <a:rPr lang="sk-SK" b="1" dirty="0" smtClean="0"/>
              <a:t>krst detí, 1. sv. prijímanie, požehnanie domovov, pohreby,</a:t>
            </a:r>
            <a:br>
              <a:rPr lang="sk-SK" b="1" dirty="0" smtClean="0"/>
            </a:br>
            <a:r>
              <a:rPr lang="sk-SK" b="1" dirty="0" smtClean="0"/>
              <a:t>stretnutia rodín, farský deň rodiny</a:t>
            </a:r>
            <a:br>
              <a:rPr lang="sk-SK" b="1" dirty="0" smtClean="0"/>
            </a:b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80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000" y="306936"/>
            <a:ext cx="10233800" cy="132556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2"/>
                </a:solidFill>
              </a:rPr>
              <a:t>Sprevádzanie manželov </a:t>
            </a:r>
            <a:r>
              <a:rPr lang="sk-SK" dirty="0" smtClean="0">
                <a:solidFill>
                  <a:schemeClr val="accent2"/>
                </a:solidFill>
              </a:rPr>
              <a:t/>
            </a:r>
            <a:br>
              <a:rPr lang="sk-SK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</a:t>
            </a:r>
            <a:r>
              <a:rPr lang="sk-SK" sz="3200" dirty="0">
                <a:solidFill>
                  <a:schemeClr val="accent2"/>
                </a:solidFill>
              </a:rPr>
              <a:t>prvých rokoch manželského života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1031502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príprava na krst detí</a:t>
            </a:r>
            <a:br>
              <a:rPr lang="sk-SK" b="1" dirty="0" smtClean="0"/>
            </a:br>
            <a:r>
              <a:rPr lang="sk-SK" i="1" dirty="0" smtClean="0"/>
              <a:t>pastoračná pomôcka: </a:t>
            </a:r>
            <a:r>
              <a:rPr lang="sk-SK" b="1" dirty="0" smtClean="0"/>
              <a:t>Stretnutia rodičov detí pred krstom dieťaťa, </a:t>
            </a:r>
            <a:r>
              <a:rPr lang="sk-SK" dirty="0" smtClean="0"/>
              <a:t>Rada pre rodinu KBS, 2005, 2014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prvé sv. prijímanie detí</a:t>
            </a:r>
            <a:br>
              <a:rPr lang="sk-SK" b="1" dirty="0" smtClean="0"/>
            </a:br>
            <a:r>
              <a:rPr lang="sk-SK" i="1" dirty="0"/>
              <a:t>pastoračná pomôcka: </a:t>
            </a:r>
            <a:r>
              <a:rPr lang="sk-SK" b="1" dirty="0"/>
              <a:t>Stretnutia </a:t>
            </a:r>
            <a:r>
              <a:rPr lang="sk-SK" b="1" dirty="0" smtClean="0"/>
              <a:t>rodičov </a:t>
            </a:r>
            <a:r>
              <a:rPr lang="sk-SK" b="1" dirty="0" err="1" smtClean="0"/>
              <a:t>prvoprijímajúcich</a:t>
            </a:r>
            <a:r>
              <a:rPr lang="sk-SK" b="1" dirty="0" smtClean="0"/>
              <a:t> detí,</a:t>
            </a:r>
            <a:br>
              <a:rPr lang="sk-SK" b="1" dirty="0" smtClean="0"/>
            </a:br>
            <a:r>
              <a:rPr lang="sk-SK" dirty="0"/>
              <a:t>Rada pre rodinu KBS, </a:t>
            </a:r>
            <a:r>
              <a:rPr lang="sk-SK" dirty="0" smtClean="0"/>
              <a:t>2003, 2013</a:t>
            </a:r>
            <a:endParaRPr lang="sk-SK" b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b="1" dirty="0" smtClean="0"/>
              <a:t>„sieť“ rodín = spoločenstvá rodín (manželov)</a:t>
            </a:r>
            <a:br>
              <a:rPr lang="sk-SK" b="1" dirty="0" smtClean="0"/>
            </a:br>
            <a:r>
              <a:rPr lang="sk-SK" b="1" dirty="0" smtClean="0"/>
              <a:t>Škola animácie</a:t>
            </a:r>
            <a:r>
              <a:rPr lang="sk-SK" b="1" dirty="0"/>
              <a:t> </a:t>
            </a:r>
            <a:r>
              <a:rPr lang="sk-SK" b="1" dirty="0" smtClean="0"/>
              <a:t>rodinných spoločenstiev...</a:t>
            </a:r>
            <a:br>
              <a:rPr lang="sk-SK" b="1" dirty="0" smtClean="0"/>
            </a:b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59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ĺ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Hĺbka</Template>
  <TotalTime>468</TotalTime>
  <Words>1427</Words>
  <Application>Microsoft Office PowerPoint</Application>
  <PresentationFormat>Vlastná</PresentationFormat>
  <Paragraphs>219</Paragraphs>
  <Slides>20</Slides>
  <Notes>20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Hĺbka</vt:lpstr>
      <vt:lpstr>Posolstvo A m o r i s  l a e t i t i a a pastoračné perspektívy na Slovensku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Sprevádzanie manželov  v prvých rokoch manželského života</vt:lpstr>
      <vt:lpstr>Z toho vychádza potreba pastoračného sprevádzania, ktoré pokračuje aj po slávení sviatosti. V tejto pastorácii je veľmi dôležitá prítomnosť skúsených manželských párov. Farnosť je považovaná za miesto, na ktorom skúsenejšie páry môžu byť ponúknuté k dispozícii pre tie mladšie, s prípadnou účasťou cirkevných združení, hnutí a nových spoločenstiev.  Relatio Synodi 2014, 40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  <vt:lpstr>Škola animácie rodinných spoločenstiev v saleziánskom duchu</vt:lpstr>
    </vt:vector>
  </TitlesOfParts>
  <Company>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Posolstvo Amoris laetitia a pastoračné perspektívy na Slovensku</dc:title>
  <dc:creator>L. Cichý</dc:creator>
  <cp:lastModifiedBy>Richard Kucharčik</cp:lastModifiedBy>
  <cp:revision>84</cp:revision>
  <dcterms:created xsi:type="dcterms:W3CDTF">2016-11-08T08:58:09Z</dcterms:created>
  <dcterms:modified xsi:type="dcterms:W3CDTF">2016-12-05T10:41:15Z</dcterms:modified>
</cp:coreProperties>
</file>