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handoutMasterIdLst>
    <p:handoutMasterId r:id="rId21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1" r:id="rId9"/>
    <p:sldId id="270" r:id="rId10"/>
    <p:sldId id="272" r:id="rId11"/>
    <p:sldId id="273" r:id="rId12"/>
    <p:sldId id="274" r:id="rId13"/>
    <p:sldId id="275" r:id="rId14"/>
    <p:sldId id="276" r:id="rId15"/>
    <p:sldId id="280" r:id="rId16"/>
    <p:sldId id="279" r:id="rId17"/>
    <p:sldId id="277" r:id="rId18"/>
    <p:sldId id="278" r:id="rId19"/>
    <p:sldId id="281" r:id="rId20"/>
  </p:sldIdLst>
  <p:sldSz cx="9144000" cy="6858000" type="screen4x3"/>
  <p:notesSz cx="6888163" cy="100203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00"/>
    <a:srgbClr val="FFFFCC"/>
    <a:srgbClr val="FFFF99"/>
    <a:srgbClr val="1A1714"/>
    <a:srgbClr val="1E1B18"/>
    <a:srgbClr val="333399"/>
    <a:srgbClr val="3333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99" autoAdjust="0"/>
  </p:normalViewPr>
  <p:slideViewPr>
    <p:cSldViewPr>
      <p:cViewPr varScale="1">
        <p:scale>
          <a:sx n="84" d="100"/>
          <a:sy n="84" d="100"/>
        </p:scale>
        <p:origin x="11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99F39-A76F-4326-8BC1-6CCDEB397623}" type="datetimeFigureOut">
              <a:rPr lang="sk-SK" smtClean="0"/>
              <a:t>28. 11. 2016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6C8C6-D5C5-41E6-8B7E-37E96BC4CB7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4428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k-SK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k-SK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27AD9-2F39-42EE-96FA-4C6FD94C109E}" type="slidenum">
              <a:rPr lang="en-GB" altLang="sk-SK"/>
              <a:pPr>
                <a:defRPr/>
              </a:pPr>
              <a:t>‹#›</a:t>
            </a:fld>
            <a:endParaRPr lang="en-GB" altLang="sk-SK"/>
          </a:p>
        </p:txBody>
      </p:sp>
    </p:spTree>
    <p:extLst>
      <p:ext uri="{BB962C8B-B14F-4D97-AF65-F5344CB8AC3E}">
        <p14:creationId xmlns:p14="http://schemas.microsoft.com/office/powerpoint/2010/main" val="2566020474"/>
      </p:ext>
    </p:extLst>
  </p:cSld>
  <p:clrMapOvr>
    <a:masterClrMapping/>
  </p:clrMapOvr>
  <p:transition advTm="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0172A-025D-4E3B-85CE-0452E0A7E5B6}" type="slidenum">
              <a:rPr lang="en-GB" altLang="sk-SK"/>
              <a:pPr>
                <a:defRPr/>
              </a:pPr>
              <a:t>‹#›</a:t>
            </a:fld>
            <a:endParaRPr lang="en-GB" altLang="sk-SK" sz="1400"/>
          </a:p>
        </p:txBody>
      </p:sp>
    </p:spTree>
    <p:extLst>
      <p:ext uri="{BB962C8B-B14F-4D97-AF65-F5344CB8AC3E}">
        <p14:creationId xmlns:p14="http://schemas.microsoft.com/office/powerpoint/2010/main" val="3659877806"/>
      </p:ext>
    </p:extLst>
  </p:cSld>
  <p:clrMapOvr>
    <a:masterClrMapping/>
  </p:clrMapOvr>
  <p:transition advTm="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88369-F24B-41F5-83E9-5EB8D7108049}" type="slidenum">
              <a:rPr lang="en-GB" altLang="sk-SK"/>
              <a:pPr>
                <a:defRPr/>
              </a:pPr>
              <a:t>‹#›</a:t>
            </a:fld>
            <a:endParaRPr lang="en-GB" altLang="sk-SK" sz="1400"/>
          </a:p>
        </p:txBody>
      </p:sp>
    </p:spTree>
    <p:extLst>
      <p:ext uri="{BB962C8B-B14F-4D97-AF65-F5344CB8AC3E}">
        <p14:creationId xmlns:p14="http://schemas.microsoft.com/office/powerpoint/2010/main" val="1153830279"/>
      </p:ext>
    </p:extLst>
  </p:cSld>
  <p:clrMapOvr>
    <a:masterClrMapping/>
  </p:clrMapOvr>
  <p:transition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203B8-7138-4D02-AA9B-8BD0CE2D97AC}" type="slidenum">
              <a:rPr lang="en-GB" altLang="sk-SK"/>
              <a:pPr>
                <a:defRPr/>
              </a:pPr>
              <a:t>‹#›</a:t>
            </a:fld>
            <a:endParaRPr lang="en-GB" altLang="sk-SK" sz="1400"/>
          </a:p>
        </p:txBody>
      </p:sp>
    </p:spTree>
    <p:extLst>
      <p:ext uri="{BB962C8B-B14F-4D97-AF65-F5344CB8AC3E}">
        <p14:creationId xmlns:p14="http://schemas.microsoft.com/office/powerpoint/2010/main" val="2464840287"/>
      </p:ext>
    </p:extLst>
  </p:cSld>
  <p:clrMapOvr>
    <a:masterClrMapping/>
  </p:clrMapOvr>
  <p:transition advTm="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k-SK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k-SK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6FDBF-5AD0-4AE9-928A-7351DC0FBC26}" type="slidenum">
              <a:rPr lang="en-GB" altLang="sk-SK"/>
              <a:pPr>
                <a:defRPr/>
              </a:pPr>
              <a:t>‹#›</a:t>
            </a:fld>
            <a:endParaRPr lang="en-GB" altLang="sk-SK" sz="1400"/>
          </a:p>
        </p:txBody>
      </p:sp>
    </p:spTree>
    <p:extLst>
      <p:ext uri="{BB962C8B-B14F-4D97-AF65-F5344CB8AC3E}">
        <p14:creationId xmlns:p14="http://schemas.microsoft.com/office/powerpoint/2010/main" val="3607099298"/>
      </p:ext>
    </p:extLst>
  </p:cSld>
  <p:clrMapOvr>
    <a:masterClrMapping/>
  </p:clrMapOvr>
  <p:transition advTm="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6B2C1-DAEF-4ACF-AB6C-0A3157AA05D8}" type="slidenum">
              <a:rPr lang="en-GB" altLang="sk-SK"/>
              <a:pPr>
                <a:defRPr/>
              </a:pPr>
              <a:t>‹#›</a:t>
            </a:fld>
            <a:endParaRPr lang="en-GB" altLang="sk-SK" sz="1400"/>
          </a:p>
        </p:txBody>
      </p:sp>
    </p:spTree>
    <p:extLst>
      <p:ext uri="{BB962C8B-B14F-4D97-AF65-F5344CB8AC3E}">
        <p14:creationId xmlns:p14="http://schemas.microsoft.com/office/powerpoint/2010/main" val="2321536305"/>
      </p:ext>
    </p:extLst>
  </p:cSld>
  <p:clrMapOvr>
    <a:masterClrMapping/>
  </p:clrMapOvr>
  <p:transition advTm="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k-SK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k-SK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77E62-25D5-4AB5-B8D5-AEBFC9A607F8}" type="slidenum">
              <a:rPr lang="en-GB" altLang="sk-SK"/>
              <a:pPr>
                <a:defRPr/>
              </a:pPr>
              <a:t>‹#›</a:t>
            </a:fld>
            <a:endParaRPr lang="en-GB" altLang="sk-SK" sz="1400"/>
          </a:p>
        </p:txBody>
      </p:sp>
    </p:spTree>
    <p:extLst>
      <p:ext uri="{BB962C8B-B14F-4D97-AF65-F5344CB8AC3E}">
        <p14:creationId xmlns:p14="http://schemas.microsoft.com/office/powerpoint/2010/main" val="3726503066"/>
      </p:ext>
    </p:extLst>
  </p:cSld>
  <p:clrMapOvr>
    <a:masterClrMapping/>
  </p:clrMapOvr>
  <p:transition advTm="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k-S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FBF23-478E-45C2-9358-A3C6A89901D4}" type="slidenum">
              <a:rPr lang="en-GB" altLang="sk-SK"/>
              <a:pPr>
                <a:defRPr/>
              </a:pPr>
              <a:t>‹#›</a:t>
            </a:fld>
            <a:endParaRPr lang="en-GB" altLang="sk-SK" sz="1400"/>
          </a:p>
        </p:txBody>
      </p:sp>
    </p:spTree>
    <p:extLst>
      <p:ext uri="{BB962C8B-B14F-4D97-AF65-F5344CB8AC3E}">
        <p14:creationId xmlns:p14="http://schemas.microsoft.com/office/powerpoint/2010/main" val="2022558599"/>
      </p:ext>
    </p:extLst>
  </p:cSld>
  <p:clrMapOvr>
    <a:masterClrMapping/>
  </p:clrMapOvr>
  <p:transition advTm="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k-S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k-S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62996-5F2B-45A8-8A20-94F3281E458D}" type="slidenum">
              <a:rPr lang="en-GB" altLang="sk-SK"/>
              <a:pPr>
                <a:defRPr/>
              </a:pPr>
              <a:t>‹#›</a:t>
            </a:fld>
            <a:endParaRPr lang="en-GB" altLang="sk-SK" sz="1400"/>
          </a:p>
        </p:txBody>
      </p:sp>
    </p:spTree>
    <p:extLst>
      <p:ext uri="{BB962C8B-B14F-4D97-AF65-F5344CB8AC3E}">
        <p14:creationId xmlns:p14="http://schemas.microsoft.com/office/powerpoint/2010/main" val="3654193415"/>
      </p:ext>
    </p:extLst>
  </p:cSld>
  <p:clrMapOvr>
    <a:masterClrMapping/>
  </p:clrMapOvr>
  <p:transition advTm="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k-SK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k-SK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59C6E-BFE5-40C3-BCC2-E3BB6E0E056D}" type="slidenum">
              <a:rPr lang="en-GB" altLang="sk-SK"/>
              <a:pPr>
                <a:defRPr/>
              </a:pPr>
              <a:t>‹#›</a:t>
            </a:fld>
            <a:endParaRPr lang="en-GB" altLang="sk-SK" sz="1400"/>
          </a:p>
        </p:txBody>
      </p:sp>
    </p:spTree>
    <p:extLst>
      <p:ext uri="{BB962C8B-B14F-4D97-AF65-F5344CB8AC3E}">
        <p14:creationId xmlns:p14="http://schemas.microsoft.com/office/powerpoint/2010/main" val="2234837557"/>
      </p:ext>
    </p:extLst>
  </p:cSld>
  <p:clrMapOvr>
    <a:masterClrMapping/>
  </p:clrMapOvr>
  <p:transition advTm="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0868E-6288-425A-ADE8-4280D9A0EE5F}" type="slidenum">
              <a:rPr lang="en-GB" altLang="sk-SK"/>
              <a:pPr>
                <a:defRPr/>
              </a:pPr>
              <a:t>‹#›</a:t>
            </a:fld>
            <a:endParaRPr lang="en-GB" altLang="sk-SK" sz="1400"/>
          </a:p>
        </p:txBody>
      </p:sp>
    </p:spTree>
    <p:extLst>
      <p:ext uri="{BB962C8B-B14F-4D97-AF65-F5344CB8AC3E}">
        <p14:creationId xmlns:p14="http://schemas.microsoft.com/office/powerpoint/2010/main" val="4064229461"/>
      </p:ext>
    </p:extLst>
  </p:cSld>
  <p:clrMapOvr>
    <a:masterClrMapping/>
  </p:clrMapOvr>
  <p:transition advTm="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  <a:endParaRPr lang="en-US" altLang="sk-SK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  <a:endParaRPr lang="en-US" altLang="sk-SK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n-GB" alt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DED223B4-DE18-4A7D-B9EC-8A2ADC2850B9}" type="slidenum">
              <a:rPr lang="en-GB" altLang="sk-SK"/>
              <a:pPr>
                <a:defRPr/>
              </a:pPr>
              <a:t>‹#›</a:t>
            </a:fld>
            <a:endParaRPr lang="en-GB" altLang="sk-SK" sz="1400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1" r:id="rId2"/>
    <p:sldLayoutId id="2147483819" r:id="rId3"/>
    <p:sldLayoutId id="2147483812" r:id="rId4"/>
    <p:sldLayoutId id="2147483820" r:id="rId5"/>
    <p:sldLayoutId id="2147483813" r:id="rId6"/>
    <p:sldLayoutId id="2147483814" r:id="rId7"/>
    <p:sldLayoutId id="2147483821" r:id="rId8"/>
    <p:sldLayoutId id="2147483815" r:id="rId9"/>
    <p:sldLayoutId id="2147483816" r:id="rId10"/>
    <p:sldLayoutId id="2147483817" r:id="rId11"/>
  </p:sldLayoutIdLst>
  <p:transition advTm="5000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idx="1"/>
          </p:nvPr>
        </p:nvSpPr>
        <p:spPr>
          <a:xfrm>
            <a:off x="323850" y="1341438"/>
            <a:ext cx="8496300" cy="47513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altLang="sk-SK" b="1" dirty="0" smtClean="0">
                <a:latin typeface="Book Antiqua" pitchFamily="18" charset="0"/>
              </a:rPr>
              <a:t>Pastoračná konferencia</a:t>
            </a:r>
          </a:p>
          <a:p>
            <a:pPr algn="ctr" eaLnBrk="1" hangingPunct="1">
              <a:lnSpc>
                <a:spcPct val="90000"/>
              </a:lnSpc>
              <a:spcBef>
                <a:spcPct val="65000"/>
              </a:spcBef>
              <a:buFont typeface="Arial" charset="0"/>
              <a:buNone/>
            </a:pPr>
            <a:r>
              <a:rPr lang="sk-SK" altLang="sk-SK" sz="5400" b="1" dirty="0" smtClean="0">
                <a:solidFill>
                  <a:schemeClr val="tx1"/>
                </a:solidFill>
                <a:latin typeface="Book Antiqua" pitchFamily="18" charset="0"/>
              </a:rPr>
              <a:t>„Posolstvo </a:t>
            </a:r>
            <a:r>
              <a:rPr lang="sk-SK" altLang="sk-SK" sz="5400" b="1" i="1" dirty="0" err="1" smtClean="0">
                <a:solidFill>
                  <a:schemeClr val="tx1"/>
                </a:solidFill>
                <a:latin typeface="Book Antiqua" pitchFamily="18" charset="0"/>
              </a:rPr>
              <a:t>Amoris</a:t>
            </a:r>
            <a:r>
              <a:rPr lang="sk-SK" altLang="sk-SK" sz="5400" b="1" i="1" dirty="0" smtClean="0">
                <a:solidFill>
                  <a:schemeClr val="tx1"/>
                </a:solidFill>
                <a:latin typeface="Book Antiqua" pitchFamily="18" charset="0"/>
              </a:rPr>
              <a:t> </a:t>
            </a:r>
            <a:r>
              <a:rPr lang="sk-SK" altLang="sk-SK" sz="5400" b="1" i="1" dirty="0" err="1" smtClean="0">
                <a:solidFill>
                  <a:schemeClr val="tx1"/>
                </a:solidFill>
                <a:latin typeface="Book Antiqua" pitchFamily="18" charset="0"/>
              </a:rPr>
              <a:t>laetitia</a:t>
            </a:r>
            <a:r>
              <a:rPr lang="sk-SK" altLang="sk-SK" sz="5400" b="1" dirty="0" smtClean="0">
                <a:solidFill>
                  <a:schemeClr val="tx1"/>
                </a:solidFill>
                <a:latin typeface="Book Antiqua" pitchFamily="18" charset="0"/>
              </a:rPr>
              <a:t> a pastoračné perspektívy na Slovensku“</a:t>
            </a:r>
            <a:endParaRPr lang="sk-SK" altLang="sk-SK" sz="5400" b="1" dirty="0" smtClean="0">
              <a:latin typeface="Book Antiqua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sk-SK" altLang="sk-SK" sz="2000" dirty="0" smtClean="0">
              <a:latin typeface="Book Antiqua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sk-SK" altLang="sk-SK" sz="2000" dirty="0" smtClean="0">
              <a:latin typeface="Book Antiqua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sk-SK" altLang="sk-SK" sz="2000" dirty="0" smtClean="0">
              <a:latin typeface="Book Antiqua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k-SK" altLang="sk-SK" sz="2000" dirty="0" smtClean="0">
                <a:latin typeface="Book Antiqua" pitchFamily="18" charset="0"/>
              </a:rPr>
              <a:t>Badín, 12. november 2016</a:t>
            </a:r>
          </a:p>
        </p:txBody>
      </p:sp>
      <p:sp>
        <p:nvSpPr>
          <p:cNvPr id="9" name="Obdĺžnik 8"/>
          <p:cNvSpPr/>
          <p:nvPr/>
        </p:nvSpPr>
        <p:spPr>
          <a:xfrm>
            <a:off x="0" y="0"/>
            <a:ext cx="9144000" cy="3778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/>
          </a:p>
        </p:txBody>
      </p:sp>
      <p:sp>
        <p:nvSpPr>
          <p:cNvPr id="6148" name="Obdĺžnik 1"/>
          <p:cNvSpPr>
            <a:spLocks noChangeArrowheads="1"/>
          </p:cNvSpPr>
          <p:nvPr/>
        </p:nvSpPr>
        <p:spPr bwMode="auto">
          <a:xfrm>
            <a:off x="468313" y="188913"/>
            <a:ext cx="8280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sk-SK" altLang="sk-SK" b="1" dirty="0">
                <a:latin typeface="Book Antiqua" pitchFamily="18" charset="0"/>
              </a:rPr>
              <a:t>Rada pre rodinu Konferencie biskupov Slovenska</a:t>
            </a:r>
            <a:endParaRPr lang="sk-SK" altLang="sk-SK" dirty="0">
              <a:latin typeface="Book Antiqua" pitchFamily="18" charset="0"/>
            </a:endParaRPr>
          </a:p>
          <a:p>
            <a:pPr algn="ctr" eaLnBrk="1" hangingPunct="1"/>
            <a:r>
              <a:rPr lang="sk-SK" altLang="sk-SK" sz="2000" b="1" dirty="0">
                <a:latin typeface="Book Antiqua" pitchFamily="18" charset="0"/>
              </a:rPr>
              <a:t>v spolupráci s KANET </a:t>
            </a:r>
            <a:r>
              <a:rPr lang="sk-SK" altLang="sk-SK" sz="2000" b="1" dirty="0" err="1" smtClean="0">
                <a:latin typeface="Book Antiqua" pitchFamily="18" charset="0"/>
              </a:rPr>
              <a:t>n.o</a:t>
            </a:r>
            <a:r>
              <a:rPr lang="sk-SK" altLang="sk-SK" sz="2000" b="1" dirty="0" smtClean="0">
                <a:latin typeface="Book Antiqua" pitchFamily="18" charset="0"/>
              </a:rPr>
              <a:t>.</a:t>
            </a:r>
            <a:endParaRPr lang="sk-SK" altLang="sk-SK" sz="2000" dirty="0">
              <a:latin typeface="Book Antiqua" pitchFamily="18" charset="0"/>
            </a:endParaRPr>
          </a:p>
        </p:txBody>
      </p:sp>
      <p:pic>
        <p:nvPicPr>
          <p:cNvPr id="6149" name="Obrázok 4" descr="LogoKBS_bordo_vacs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88" y="230188"/>
            <a:ext cx="457200" cy="685800"/>
          </a:xfrm>
          <a:prstGeom prst="rect">
            <a:avLst/>
          </a:prstGeom>
          <a:solidFill>
            <a:schemeClr val="accent1">
              <a:alpha val="4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916832"/>
            <a:ext cx="7543800" cy="3886200"/>
          </a:xfrm>
        </p:spPr>
        <p:txBody>
          <a:bodyPr/>
          <a:lstStyle/>
          <a:p>
            <a:r>
              <a:rPr lang="sk-SK" dirty="0"/>
              <a:t>Kristov pohľad inšpiruje pastoračnú starostlivosť Cirkvi o </a:t>
            </a:r>
            <a:r>
              <a:rPr lang="sk-SK" dirty="0" smtClean="0"/>
              <a:t>veriacich, </a:t>
            </a:r>
            <a:r>
              <a:rPr lang="sk-SK" dirty="0"/>
              <a:t>ktorí iba </a:t>
            </a:r>
            <a:r>
              <a:rPr lang="sk-SK" dirty="0" smtClean="0"/>
              <a:t>spolu žijú</a:t>
            </a:r>
            <a:r>
              <a:rPr lang="sk-SK" dirty="0"/>
              <a:t>, alebo vstúpili len do civilného manželstva, alebo sú rozvedení a znovu zosobášení. V perspektíve Božej pedagogiky sa Cirkev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s </a:t>
            </a:r>
            <a:r>
              <a:rPr lang="sk-SK" dirty="0"/>
              <a:t>láskou obracia na tých, ktorí sa podieľajú na jej živote nedokonalým spôsobom: </a:t>
            </a:r>
            <a:r>
              <a:rPr lang="sk-SK" b="1" dirty="0"/>
              <a:t>spolu s nimi prosí o milosť obrátenia</a:t>
            </a:r>
            <a:r>
              <a:rPr lang="sk-SK" dirty="0"/>
              <a:t> (AL 78)</a:t>
            </a:r>
          </a:p>
          <a:p>
            <a:endParaRPr lang="sk-SK" dirty="0"/>
          </a:p>
        </p:txBody>
      </p:sp>
      <p:sp>
        <p:nvSpPr>
          <p:cNvPr id="4" name="Nadpis 3"/>
          <p:cNvSpPr txBox="1">
            <a:spLocks/>
          </p:cNvSpPr>
          <p:nvPr/>
        </p:nvSpPr>
        <p:spPr bwMode="auto">
          <a:xfrm>
            <a:off x="755576" y="620688"/>
            <a:ext cx="756084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4000" dirty="0" smtClean="0">
                <a:latin typeface="Book Antiqua" panose="02040602050305030304" pitchFamily="18" charset="0"/>
              </a:rPr>
              <a:t>3.4  </a:t>
            </a:r>
            <a:r>
              <a:rPr lang="sk-SK" sz="4000" dirty="0">
                <a:latin typeface="Book Antiqua" panose="02040602050305030304" pitchFamily="18" charset="0"/>
              </a:rPr>
              <a:t>Semená Slova </a:t>
            </a:r>
            <a:r>
              <a:rPr lang="sk-SK" sz="4000" dirty="0" smtClean="0">
                <a:latin typeface="Book Antiqua" panose="02040602050305030304" pitchFamily="18" charset="0"/>
              </a:rPr>
              <a:t/>
            </a:r>
            <a:br>
              <a:rPr lang="sk-SK" sz="4000" dirty="0" smtClean="0">
                <a:latin typeface="Book Antiqua" panose="02040602050305030304" pitchFamily="18" charset="0"/>
              </a:rPr>
            </a:br>
            <a:r>
              <a:rPr lang="sk-SK" sz="4000" dirty="0" smtClean="0">
                <a:latin typeface="Book Antiqua" panose="02040602050305030304" pitchFamily="18" charset="0"/>
              </a:rPr>
              <a:t>	a </a:t>
            </a:r>
            <a:r>
              <a:rPr lang="sk-SK" sz="4000" dirty="0">
                <a:latin typeface="Book Antiqua" panose="02040602050305030304" pitchFamily="18" charset="0"/>
              </a:rPr>
              <a:t>nedokonalé situácie </a:t>
            </a:r>
          </a:p>
        </p:txBody>
      </p:sp>
    </p:spTree>
    <p:extLst>
      <p:ext uri="{BB962C8B-B14F-4D97-AF65-F5344CB8AC3E}">
        <p14:creationId xmlns:p14="http://schemas.microsoft.com/office/powerpoint/2010/main" val="4151658244"/>
      </p:ext>
    </p:extLst>
  </p:cSld>
  <p:clrMapOvr>
    <a:masterClrMapping/>
  </p:clrMapOvr>
  <p:transition advTm="5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916832"/>
            <a:ext cx="7543800" cy="4248472"/>
          </a:xfrm>
        </p:spPr>
        <p:txBody>
          <a:bodyPr/>
          <a:lstStyle/>
          <a:p>
            <a:r>
              <a:rPr lang="sk-SK" dirty="0"/>
              <a:t>Kristov pohľad inšpiruje pastoračnú starostlivosť Cirkvi o </a:t>
            </a:r>
            <a:r>
              <a:rPr lang="sk-SK" dirty="0" smtClean="0"/>
              <a:t>veriacich, </a:t>
            </a:r>
            <a:r>
              <a:rPr lang="sk-SK" dirty="0"/>
              <a:t>ktorí iba </a:t>
            </a:r>
            <a:r>
              <a:rPr lang="sk-SK" dirty="0" smtClean="0"/>
              <a:t>spolu žijú</a:t>
            </a:r>
            <a:r>
              <a:rPr lang="sk-SK" dirty="0"/>
              <a:t>, alebo vstúpili len do civilného manželstva, alebo sú rozvedení a znovu zosobášení. V perspektíve Božej pedagogiky sa Cirkev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s </a:t>
            </a:r>
            <a:r>
              <a:rPr lang="sk-SK" dirty="0"/>
              <a:t>láskou obracia na tých, ktorí sa podieľajú na jej živote nedokonalým spôsobom: </a:t>
            </a:r>
            <a:r>
              <a:rPr lang="sk-SK" b="1" dirty="0"/>
              <a:t>spolu s nimi prosí o milosť obrátenia</a:t>
            </a:r>
            <a:r>
              <a:rPr lang="sk-SK" dirty="0"/>
              <a:t> (AL 78</a:t>
            </a:r>
            <a:r>
              <a:rPr lang="sk-SK" dirty="0" smtClean="0"/>
              <a:t>)</a:t>
            </a:r>
          </a:p>
          <a:p>
            <a:r>
              <a:rPr lang="sk-SK" dirty="0"/>
              <a:t>Treba znovu objaviť posolstvo encykliky Pavla VI. </a:t>
            </a:r>
            <a:r>
              <a:rPr lang="sk-SK" dirty="0" err="1"/>
              <a:t>Humanae</a:t>
            </a:r>
            <a:r>
              <a:rPr lang="sk-SK" dirty="0"/>
              <a:t> vitae, ktorá zdôrazňuje potrebu rešpektovať dôstojnosť osoby pri morálnom hodnotení metód regulácie pôrodnosti. (AL 82). </a:t>
            </a:r>
          </a:p>
          <a:p>
            <a:endParaRPr lang="sk-SK" dirty="0"/>
          </a:p>
        </p:txBody>
      </p:sp>
      <p:sp>
        <p:nvSpPr>
          <p:cNvPr id="4" name="Nadpis 3"/>
          <p:cNvSpPr txBox="1">
            <a:spLocks/>
          </p:cNvSpPr>
          <p:nvPr/>
        </p:nvSpPr>
        <p:spPr bwMode="auto">
          <a:xfrm>
            <a:off x="755576" y="476672"/>
            <a:ext cx="756084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4000" dirty="0" smtClean="0">
                <a:latin typeface="Book Antiqua" panose="02040602050305030304" pitchFamily="18" charset="0"/>
              </a:rPr>
              <a:t>3.5 </a:t>
            </a:r>
            <a:r>
              <a:rPr lang="it-IT" sz="4000" dirty="0" smtClean="0">
                <a:latin typeface="Book Antiqua" panose="02040602050305030304" pitchFamily="18" charset="0"/>
              </a:rPr>
              <a:t>Odovzdávanie </a:t>
            </a:r>
            <a:r>
              <a:rPr lang="it-IT" sz="4000" dirty="0">
                <a:latin typeface="Book Antiqua" panose="02040602050305030304" pitchFamily="18" charset="0"/>
              </a:rPr>
              <a:t>života </a:t>
            </a:r>
            <a:r>
              <a:rPr lang="sk-SK" sz="4000" dirty="0" smtClean="0">
                <a:latin typeface="Book Antiqua" panose="02040602050305030304" pitchFamily="18" charset="0"/>
              </a:rPr>
              <a:t/>
            </a:r>
            <a:br>
              <a:rPr lang="sk-SK" sz="4000" dirty="0" smtClean="0">
                <a:latin typeface="Book Antiqua" panose="02040602050305030304" pitchFamily="18" charset="0"/>
              </a:rPr>
            </a:br>
            <a:r>
              <a:rPr lang="sk-SK" sz="4000" dirty="0" smtClean="0">
                <a:latin typeface="Book Antiqua" panose="02040602050305030304" pitchFamily="18" charset="0"/>
              </a:rPr>
              <a:t>	</a:t>
            </a:r>
            <a:r>
              <a:rPr lang="it-IT" sz="4000" dirty="0" smtClean="0">
                <a:latin typeface="Book Antiqua" panose="02040602050305030304" pitchFamily="18" charset="0"/>
              </a:rPr>
              <a:t>a </a:t>
            </a:r>
            <a:r>
              <a:rPr lang="it-IT" sz="4000" dirty="0">
                <a:latin typeface="Book Antiqua" panose="02040602050305030304" pitchFamily="18" charset="0"/>
              </a:rPr>
              <a:t>výchova detí</a:t>
            </a:r>
            <a:endParaRPr lang="sk-SK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0706"/>
      </p:ext>
    </p:extLst>
  </p:cSld>
  <p:clrMapOvr>
    <a:masterClrMapping/>
  </p:clrMapOvr>
  <p:transition advTm="5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916832"/>
            <a:ext cx="7543800" cy="3886200"/>
          </a:xfrm>
        </p:spPr>
        <p:txBody>
          <a:bodyPr/>
          <a:lstStyle/>
          <a:p>
            <a:r>
              <a:rPr lang="sk-SK" dirty="0"/>
              <a:t>S veľkou radosťou a </a:t>
            </a:r>
            <a:r>
              <a:rPr lang="sk-SK" dirty="0" smtClean="0"/>
              <a:t>s hlbokým </a:t>
            </a:r>
            <a:r>
              <a:rPr lang="sk-SK" dirty="0"/>
              <a:t>potešením Cirkev hľadí na rodiny, ktoré zostávajú verné učeniu evanjelia, ďakuje im a povzbudzuje ich za svedectvo, ktoré vydávajú. Vskutku, vďaka nim krása nerozlučného a navždy verného manželstva pôsobí vierohodne. (AL 86) </a:t>
            </a:r>
            <a:endParaRPr lang="sk-SK" dirty="0" smtClean="0"/>
          </a:p>
          <a:p>
            <a:r>
              <a:rPr lang="sk-SK" dirty="0"/>
              <a:t>Cirkev je dobrom pre rodinu a rodina je dobrom pre Cirkev (AL 87</a:t>
            </a:r>
            <a:r>
              <a:rPr lang="sk-SK" dirty="0" smtClean="0"/>
              <a:t>)</a:t>
            </a:r>
            <a:endParaRPr lang="sk-SK" b="1" dirty="0"/>
          </a:p>
        </p:txBody>
      </p:sp>
      <p:sp>
        <p:nvSpPr>
          <p:cNvPr id="4" name="Nadpis 3"/>
          <p:cNvSpPr txBox="1">
            <a:spLocks/>
          </p:cNvSpPr>
          <p:nvPr/>
        </p:nvSpPr>
        <p:spPr bwMode="auto">
          <a:xfrm>
            <a:off x="755576" y="476672"/>
            <a:ext cx="7560840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4000" dirty="0" smtClean="0">
                <a:latin typeface="Book Antiqua" panose="02040602050305030304" pitchFamily="18" charset="0"/>
              </a:rPr>
              <a:t>3.6 </a:t>
            </a:r>
            <a:r>
              <a:rPr lang="sk-SK" sz="4000" dirty="0">
                <a:latin typeface="Book Antiqua" panose="02040602050305030304" pitchFamily="18" charset="0"/>
              </a:rPr>
              <a:t>Rodina a Cirkev</a:t>
            </a:r>
          </a:p>
        </p:txBody>
      </p:sp>
    </p:spTree>
    <p:extLst>
      <p:ext uri="{BB962C8B-B14F-4D97-AF65-F5344CB8AC3E}">
        <p14:creationId xmlns:p14="http://schemas.microsoft.com/office/powerpoint/2010/main" val="3267137000"/>
      </p:ext>
    </p:extLst>
  </p:cSld>
  <p:clrMapOvr>
    <a:masterClrMapping/>
  </p:clrMapOvr>
  <p:transition advTm="5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2204864"/>
            <a:ext cx="7543800" cy="3886200"/>
          </a:xfrm>
        </p:spPr>
        <p:txBody>
          <a:bodyPr/>
          <a:lstStyle/>
          <a:p>
            <a:r>
              <a:rPr lang="sk-SK" b="1" dirty="0" smtClean="0"/>
              <a:t>„</a:t>
            </a:r>
            <a:r>
              <a:rPr lang="sk-SK" b="1" dirty="0"/>
              <a:t>Dve sviatosti: posvätný stav a sviatosť manželstva sa prijímajú na spásu iných. Ak prispievajú aj k osobnej spáse, tak je to prostredníctvom služby iným. </a:t>
            </a: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Obe </a:t>
            </a:r>
            <a:r>
              <a:rPr lang="sk-SK" b="1" dirty="0"/>
              <a:t>udeľujú osobitnú misiu v Cirkvi a slúžia na budovanie Božieho ľudu“. </a:t>
            </a:r>
            <a:r>
              <a:rPr lang="sk-SK" b="1" dirty="0" smtClean="0"/>
              <a:t>(</a:t>
            </a:r>
            <a:r>
              <a:rPr lang="sk-SK" dirty="0" smtClean="0"/>
              <a:t>KKC 1534) </a:t>
            </a:r>
            <a:endParaRPr lang="sk-SK" dirty="0"/>
          </a:p>
        </p:txBody>
      </p:sp>
      <p:sp>
        <p:nvSpPr>
          <p:cNvPr id="4" name="Nadpis 3"/>
          <p:cNvSpPr txBox="1">
            <a:spLocks/>
          </p:cNvSpPr>
          <p:nvPr/>
        </p:nvSpPr>
        <p:spPr bwMode="auto">
          <a:xfrm>
            <a:off x="755576" y="476672"/>
            <a:ext cx="756084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4000" b="1" dirty="0" smtClean="0">
                <a:latin typeface="Book Antiqua" panose="02040602050305030304" pitchFamily="18" charset="0"/>
              </a:rPr>
              <a:t>Pastoračné impulzy</a:t>
            </a:r>
            <a:endParaRPr lang="sk-SK" sz="4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137000"/>
      </p:ext>
    </p:extLst>
  </p:cSld>
  <p:clrMapOvr>
    <a:masterClrMapping/>
  </p:clrMapOvr>
  <p:transition advTm="5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vnoramenný trojuholník 1"/>
          <p:cNvSpPr/>
          <p:nvPr/>
        </p:nvSpPr>
        <p:spPr>
          <a:xfrm>
            <a:off x="2195736" y="708389"/>
            <a:ext cx="4896544" cy="5328592"/>
          </a:xfrm>
          <a:prstGeom prst="triangle">
            <a:avLst/>
          </a:prstGeom>
          <a:solidFill>
            <a:schemeClr val="bg1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6" name="Rovná spojnica 5"/>
          <p:cNvCxnSpPr/>
          <p:nvPr/>
        </p:nvCxnSpPr>
        <p:spPr>
          <a:xfrm>
            <a:off x="2771800" y="4797152"/>
            <a:ext cx="374441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>
            <a:stCxn id="2" idx="1"/>
            <a:endCxn id="2" idx="5"/>
          </p:cNvCxnSpPr>
          <p:nvPr/>
        </p:nvCxnSpPr>
        <p:spPr>
          <a:xfrm>
            <a:off x="3419872" y="3372685"/>
            <a:ext cx="244827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4139952" y="1844824"/>
            <a:ext cx="100811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ĺžnik 19"/>
          <p:cNvSpPr/>
          <p:nvPr/>
        </p:nvSpPr>
        <p:spPr>
          <a:xfrm>
            <a:off x="291619" y="1040601"/>
            <a:ext cx="15872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 smtClean="0"/>
              <a:t>Advokácia</a:t>
            </a:r>
            <a:br>
              <a:rPr lang="sk-SK" b="1" dirty="0" smtClean="0"/>
            </a:br>
            <a:r>
              <a:rPr lang="sk-SK" b="1" dirty="0" smtClean="0"/>
              <a:t>legislatíva</a:t>
            </a:r>
          </a:p>
        </p:txBody>
      </p:sp>
      <p:sp>
        <p:nvSpPr>
          <p:cNvPr id="21" name="Obdĺžnik 20"/>
          <p:cNvSpPr/>
          <p:nvPr/>
        </p:nvSpPr>
        <p:spPr>
          <a:xfrm>
            <a:off x="343577" y="5128925"/>
            <a:ext cx="16128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/>
              <a:t>Občianske </a:t>
            </a:r>
          </a:p>
          <a:p>
            <a:pPr algn="ctr"/>
            <a:r>
              <a:rPr lang="sk-SK" b="1" dirty="0" smtClean="0"/>
              <a:t>aktivity</a:t>
            </a:r>
            <a:endParaRPr lang="sk-SK" dirty="0"/>
          </a:p>
        </p:txBody>
      </p:sp>
      <p:sp>
        <p:nvSpPr>
          <p:cNvPr id="22" name="Obdĺžnik 21"/>
          <p:cNvSpPr/>
          <p:nvPr/>
        </p:nvSpPr>
        <p:spPr>
          <a:xfrm>
            <a:off x="291619" y="2308529"/>
            <a:ext cx="17168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/>
              <a:t>Formačné </a:t>
            </a:r>
            <a:br>
              <a:rPr lang="sk-SK" b="1" dirty="0" smtClean="0"/>
            </a:br>
            <a:r>
              <a:rPr lang="sk-SK" b="1" dirty="0" smtClean="0"/>
              <a:t>aktivity</a:t>
            </a:r>
            <a:endParaRPr lang="sk-SK" dirty="0"/>
          </a:p>
        </p:txBody>
      </p:sp>
      <p:sp>
        <p:nvSpPr>
          <p:cNvPr id="23" name="Obdĺžnik 22"/>
          <p:cNvSpPr/>
          <p:nvPr/>
        </p:nvSpPr>
        <p:spPr>
          <a:xfrm>
            <a:off x="375498" y="3756432"/>
            <a:ext cx="1632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/>
              <a:t>Pastoračné</a:t>
            </a:r>
            <a:br>
              <a:rPr lang="sk-SK" b="1" dirty="0" smtClean="0"/>
            </a:br>
            <a:r>
              <a:rPr lang="sk-SK" b="1" dirty="0" smtClean="0"/>
              <a:t>aktivity</a:t>
            </a:r>
            <a:endParaRPr lang="sk-SK" dirty="0"/>
          </a:p>
        </p:txBody>
      </p:sp>
      <p:sp>
        <p:nvSpPr>
          <p:cNvPr id="24" name="Obdĺžnik 23"/>
          <p:cNvSpPr/>
          <p:nvPr/>
        </p:nvSpPr>
        <p:spPr>
          <a:xfrm>
            <a:off x="7499646" y="103947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KBS</a:t>
            </a:r>
          </a:p>
        </p:txBody>
      </p:sp>
      <p:sp>
        <p:nvSpPr>
          <p:cNvPr id="25" name="Obdĺžnik 24"/>
          <p:cNvSpPr/>
          <p:nvPr/>
        </p:nvSpPr>
        <p:spPr>
          <a:xfrm>
            <a:off x="7304080" y="2317520"/>
            <a:ext cx="1191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Diecéza</a:t>
            </a:r>
          </a:p>
        </p:txBody>
      </p:sp>
      <p:sp>
        <p:nvSpPr>
          <p:cNvPr id="26" name="Obdĺžnik 25"/>
          <p:cNvSpPr/>
          <p:nvPr/>
        </p:nvSpPr>
        <p:spPr>
          <a:xfrm>
            <a:off x="7304080" y="3941097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/>
              <a:t>Farnosti</a:t>
            </a:r>
          </a:p>
        </p:txBody>
      </p:sp>
      <p:sp>
        <p:nvSpPr>
          <p:cNvPr id="27" name="Obdĺžnik 26"/>
          <p:cNvSpPr/>
          <p:nvPr/>
        </p:nvSpPr>
        <p:spPr>
          <a:xfrm>
            <a:off x="7092281" y="5123807"/>
            <a:ext cx="1858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 smtClean="0"/>
              <a:t>Občianske </a:t>
            </a:r>
            <a:br>
              <a:rPr lang="sk-SK" b="1" dirty="0" smtClean="0"/>
            </a:br>
            <a:r>
              <a:rPr lang="sk-SK" b="1" dirty="0" smtClean="0"/>
              <a:t>združenia</a:t>
            </a:r>
          </a:p>
        </p:txBody>
      </p:sp>
      <p:sp>
        <p:nvSpPr>
          <p:cNvPr id="28" name="Obdĺžnik 27"/>
          <p:cNvSpPr/>
          <p:nvPr/>
        </p:nvSpPr>
        <p:spPr>
          <a:xfrm>
            <a:off x="2843808" y="5013176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/>
              <a:t>Deň rodiny, </a:t>
            </a:r>
            <a:r>
              <a:rPr lang="sk-SK" dirty="0" err="1" smtClean="0"/>
              <a:t>voľnočasové</a:t>
            </a:r>
            <a:r>
              <a:rPr lang="sk-SK" dirty="0" smtClean="0"/>
              <a:t> aktivity, spoločenské aktivity</a:t>
            </a:r>
          </a:p>
        </p:txBody>
      </p:sp>
      <p:sp>
        <p:nvSpPr>
          <p:cNvPr id="29" name="Obdĺžnik 28"/>
          <p:cNvSpPr/>
          <p:nvPr/>
        </p:nvSpPr>
        <p:spPr>
          <a:xfrm>
            <a:off x="2777140" y="3756430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/>
              <a:t>katechéza, príprava</a:t>
            </a:r>
            <a:br>
              <a:rPr lang="sk-SK" dirty="0" smtClean="0"/>
            </a:br>
            <a:r>
              <a:rPr lang="sk-SK" dirty="0" smtClean="0"/>
              <a:t>a vysluhovanie sviatostí</a:t>
            </a:r>
          </a:p>
        </p:txBody>
      </p:sp>
      <p:sp>
        <p:nvSpPr>
          <p:cNvPr id="31" name="Obdĺžnik 30"/>
          <p:cNvSpPr/>
          <p:nvPr/>
        </p:nvSpPr>
        <p:spPr>
          <a:xfrm>
            <a:off x="2842693" y="854812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/>
              <a:t>normy, komisie, rady</a:t>
            </a:r>
            <a:endParaRPr lang="sk-SK" dirty="0"/>
          </a:p>
          <a:p>
            <a:pPr algn="ctr"/>
            <a:r>
              <a:rPr lang="sk-SK" dirty="0" smtClean="0"/>
              <a:t>literatúra, konferencie</a:t>
            </a:r>
          </a:p>
        </p:txBody>
      </p:sp>
      <p:sp>
        <p:nvSpPr>
          <p:cNvPr id="32" name="Obdĺžnik 31"/>
          <p:cNvSpPr/>
          <p:nvPr/>
        </p:nvSpPr>
        <p:spPr>
          <a:xfrm>
            <a:off x="2894332" y="2060848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/>
              <a:t>školiace stretnutia, semináre, kurzy, výstupy do médií, prednášky poradenstvo,</a:t>
            </a:r>
          </a:p>
        </p:txBody>
      </p:sp>
    </p:spTree>
    <p:extLst>
      <p:ext uri="{BB962C8B-B14F-4D97-AF65-F5344CB8AC3E}">
        <p14:creationId xmlns:p14="http://schemas.microsoft.com/office/powerpoint/2010/main" val="3960103019"/>
      </p:ext>
    </p:extLst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27384"/>
            <a:ext cx="8380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066223"/>
      </p:ext>
    </p:extLst>
  </p:cSld>
  <p:clrMapOvr>
    <a:masterClrMapping/>
  </p:clrMapOvr>
  <p:transition advTm="5000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62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7721220"/>
      </p:ext>
    </p:extLst>
  </p:cSld>
  <p:clrMapOvr>
    <a:masterClrMapping/>
  </p:clrMapOvr>
  <p:transition advTm="5000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D:\Obrazky\2016\16-07 DIPLOM Light\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3" y="-2331640"/>
            <a:ext cx="7632848" cy="1017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171173"/>
      </p:ext>
    </p:extLst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 descr="D:\Obrazky\2016\16-07 DIPLOM Light\00 Rack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5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580997"/>
      </p:ext>
    </p:extLst>
  </p:cSld>
  <p:clrMapOvr>
    <a:masterClrMapping/>
  </p:clrMapOvr>
  <p:transition advTm="5000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sk-SK" sz="4800" dirty="0" smtClean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sk-SK" sz="4800" dirty="0" smtClean="0">
                <a:latin typeface="Book Antiqua" panose="02040602050305030304" pitchFamily="18" charset="0"/>
              </a:rPr>
              <a:t>Ďakujem za pozornosť</a:t>
            </a:r>
            <a:endParaRPr lang="sk-SK" sz="4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3919"/>
      </p:ext>
    </p:extLst>
  </p:cSld>
  <p:clrMapOvr>
    <a:masterClrMapping/>
  </p:clrMapOvr>
  <p:transition advTm="5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7584" y="2276872"/>
            <a:ext cx="7632848" cy="1600200"/>
          </a:xfrm>
        </p:spPr>
        <p:txBody>
          <a:bodyPr/>
          <a:lstStyle/>
          <a:p>
            <a:r>
              <a:rPr lang="sk-SK" dirty="0" smtClean="0">
                <a:latin typeface="Book Antiqua" panose="02040602050305030304" pitchFamily="18" charset="0"/>
              </a:rPr>
              <a:t>Manželstvo ako priestor pre dynamický rast	</a:t>
            </a:r>
            <a:endParaRPr lang="sk-SK" dirty="0">
              <a:latin typeface="Book Antiqua" panose="02040602050305030304" pitchFamily="18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827584" y="2276872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ThLic. Marek Iskra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49401095"/>
      </p:ext>
    </p:extLst>
  </p:cSld>
  <p:clrMapOvr>
    <a:masterClrMapping/>
  </p:clrMapOvr>
  <p:transition advTm="5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916832"/>
            <a:ext cx="7543800" cy="3886200"/>
          </a:xfrm>
        </p:spPr>
        <p:txBody>
          <a:bodyPr/>
          <a:lstStyle/>
          <a:p>
            <a:r>
              <a:rPr lang="sk-SK" dirty="0"/>
              <a:t>Naše učenie o manželstve a rodine sa nesmie prestať inšpirovať a pretvárať vo svetle ohlasovania lásky a nežnosti, aby sa nestalo len obranou chladnej doktríny bez života. ... Preto </a:t>
            </a:r>
            <a:r>
              <a:rPr lang="sk-SK" b="1" dirty="0"/>
              <a:t>túžim kontemplovať živého Krista, ktorý je prítomný v toľkých príbehoch lásky</a:t>
            </a:r>
            <a:r>
              <a:rPr lang="sk-SK" dirty="0"/>
              <a:t>, a zvolávať oheň Ducha na všetky rodiny sveta. (AL 59)</a:t>
            </a:r>
          </a:p>
        </p:txBody>
      </p:sp>
      <p:sp>
        <p:nvSpPr>
          <p:cNvPr id="4" name="Nadpis 3"/>
          <p:cNvSpPr txBox="1">
            <a:spLocks/>
          </p:cNvSpPr>
          <p:nvPr/>
        </p:nvSpPr>
        <p:spPr bwMode="auto">
          <a:xfrm>
            <a:off x="755576" y="404664"/>
            <a:ext cx="7632848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k-SK" sz="4000" b="1" u="sng" dirty="0" smtClean="0">
                <a:latin typeface="Book Antiqua" panose="02040602050305030304" pitchFamily="18" charset="0"/>
              </a:rPr>
              <a:t>Tretia kapitola:  </a:t>
            </a:r>
            <a:r>
              <a:rPr lang="sk-SK" sz="4000" b="1" dirty="0" smtClean="0">
                <a:latin typeface="Book Antiqua" panose="02040602050305030304" pitchFamily="18" charset="0"/>
              </a:rPr>
              <a:t/>
            </a:r>
            <a:br>
              <a:rPr lang="sk-SK" sz="4000" b="1" dirty="0" smtClean="0">
                <a:latin typeface="Book Antiqua" panose="02040602050305030304" pitchFamily="18" charset="0"/>
              </a:rPr>
            </a:br>
            <a:r>
              <a:rPr lang="sk-SK" sz="4000" b="1" dirty="0" smtClean="0">
                <a:latin typeface="Book Antiqua" panose="02040602050305030304" pitchFamily="18" charset="0"/>
              </a:rPr>
              <a:t>Pohľad upretý na Ježiša  Povolanie rodiny</a:t>
            </a:r>
            <a:endParaRPr lang="sk-SK" sz="4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4213"/>
      </p:ext>
    </p:extLst>
  </p:cSld>
  <p:clrMapOvr>
    <a:masterClrMapping/>
  </p:clrMapOvr>
  <p:transition advTm="5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916832"/>
            <a:ext cx="7543800" cy="3886200"/>
          </a:xfrm>
        </p:spPr>
        <p:txBody>
          <a:bodyPr/>
          <a:lstStyle/>
          <a:p>
            <a:r>
              <a:rPr lang="sk-SK" dirty="0"/>
              <a:t>Ježiš, «keď rozpráva o prvotnom pláne pre ľudský pár, </a:t>
            </a:r>
            <a:r>
              <a:rPr lang="sk-SK" b="1" dirty="0"/>
              <a:t>potvrdzuje nerozlučiteľnú jednotu medzi mužom a ženou</a:t>
            </a:r>
            <a:r>
              <a:rPr lang="sk-SK" dirty="0"/>
              <a:t>. (AL 62) Nerozlučnosť manželstva sa nemá chápať predovšetkým ako „jarmo“ uvalené na ľudí, ale ako „dar“ pre osoby spojené v manželstve (AL 62</a:t>
            </a:r>
            <a:r>
              <a:rPr lang="sk-SK" dirty="0" smtClean="0"/>
              <a:t>). </a:t>
            </a:r>
            <a:r>
              <a:rPr lang="sk-SK" dirty="0"/>
              <a:t>Z evanjelií sa jasne vynára príklad Ježiša, ktorý... ohlásil posolstvo o význame manželstva ako plnosť Zjavenia, ktoré obnovuje pôvodný Boží plán (AL 62) </a:t>
            </a:r>
          </a:p>
        </p:txBody>
      </p:sp>
      <p:sp>
        <p:nvSpPr>
          <p:cNvPr id="4" name="Nadpis 3"/>
          <p:cNvSpPr txBox="1">
            <a:spLocks/>
          </p:cNvSpPr>
          <p:nvPr/>
        </p:nvSpPr>
        <p:spPr bwMode="auto">
          <a:xfrm>
            <a:off x="395536" y="188640"/>
            <a:ext cx="856895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4000" dirty="0" smtClean="0">
                <a:latin typeface="Book Antiqua" panose="02040602050305030304" pitchFamily="18" charset="0"/>
              </a:rPr>
              <a:t>3.1 Ježiš </a:t>
            </a:r>
            <a:r>
              <a:rPr lang="sk-SK" sz="4000" dirty="0">
                <a:latin typeface="Book Antiqua" panose="02040602050305030304" pitchFamily="18" charset="0"/>
              </a:rPr>
              <a:t>obnovuje a napĺňa Boží plán </a:t>
            </a:r>
          </a:p>
        </p:txBody>
      </p:sp>
    </p:spTree>
    <p:extLst>
      <p:ext uri="{BB962C8B-B14F-4D97-AF65-F5344CB8AC3E}">
        <p14:creationId xmlns:p14="http://schemas.microsoft.com/office/powerpoint/2010/main" val="3985436463"/>
      </p:ext>
    </p:extLst>
  </p:cSld>
  <p:clrMapOvr>
    <a:masterClrMapping/>
  </p:clrMapOvr>
  <p:transition advTm="5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916832"/>
            <a:ext cx="7543800" cy="3886200"/>
          </a:xfrm>
        </p:spPr>
        <p:txBody>
          <a:bodyPr/>
          <a:lstStyle/>
          <a:p>
            <a:r>
              <a:rPr lang="sk-SK" dirty="0"/>
              <a:t>Ježiš, ktorý v sebe všetko zmieril, manželstvo a rodinu vrátil do ich pôvodnej formy (</a:t>
            </a:r>
            <a:r>
              <a:rPr lang="sk-SK" dirty="0" err="1"/>
              <a:t>por</a:t>
            </a:r>
            <a:r>
              <a:rPr lang="sk-SK" dirty="0"/>
              <a:t> </a:t>
            </a:r>
            <a:r>
              <a:rPr lang="sk-SK" i="1" dirty="0"/>
              <a:t>Mk</a:t>
            </a:r>
            <a:r>
              <a:rPr lang="sk-SK" dirty="0"/>
              <a:t> 10,1-12). Rodina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 </a:t>
            </a:r>
            <a:r>
              <a:rPr lang="sk-SK" dirty="0"/>
              <a:t>manželstvo boli vykúpené Kristom (</a:t>
            </a:r>
            <a:r>
              <a:rPr lang="sk-SK" dirty="0" err="1"/>
              <a:t>por</a:t>
            </a:r>
            <a:r>
              <a:rPr lang="sk-SK" dirty="0"/>
              <a:t> </a:t>
            </a:r>
            <a:r>
              <a:rPr lang="sk-SK" i="1" dirty="0"/>
              <a:t>Ef </a:t>
            </a:r>
            <a:r>
              <a:rPr lang="sk-SK" dirty="0"/>
              <a:t>5,21-32), obnovené na obraz Najsvätejšej Trojice, tajomstva,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z </a:t>
            </a:r>
            <a:r>
              <a:rPr lang="sk-SK" dirty="0"/>
              <a:t>ktorého vychádza každá pravá láska.  (AL 63)</a:t>
            </a:r>
          </a:p>
          <a:p>
            <a:pPr marL="0" indent="0">
              <a:buNone/>
            </a:pPr>
            <a:endParaRPr lang="sk-SK" sz="1000" dirty="0"/>
          </a:p>
          <a:p>
            <a:r>
              <a:rPr lang="sk-SK" b="1" dirty="0"/>
              <a:t>Skutočný význam milosrdenstva, </a:t>
            </a:r>
            <a:r>
              <a:rPr lang="sk-SK" b="1" dirty="0" smtClean="0"/>
              <a:t>znamená</a:t>
            </a:r>
            <a:r>
              <a:rPr lang="sk-SK" dirty="0" smtClean="0"/>
              <a:t> </a:t>
            </a:r>
            <a:r>
              <a:rPr lang="sk-SK" b="1" dirty="0"/>
              <a:t>obnovenie Zmluvy.</a:t>
            </a:r>
            <a:r>
              <a:rPr lang="sk-SK" dirty="0"/>
              <a:t> </a:t>
            </a:r>
            <a:r>
              <a:rPr lang="sk-SK" dirty="0" smtClean="0"/>
              <a:t>To jasne vidieť v stretnutiach so Samaritánkou (por. </a:t>
            </a:r>
            <a:r>
              <a:rPr lang="sk-SK" i="1" dirty="0" err="1" smtClean="0"/>
              <a:t>Jn</a:t>
            </a:r>
            <a:r>
              <a:rPr lang="sk-SK" dirty="0" smtClean="0"/>
              <a:t> 4,1-30) a s cudzoložnicou (por. </a:t>
            </a:r>
            <a:r>
              <a:rPr lang="sk-SK" i="1" dirty="0" err="1" smtClean="0"/>
              <a:t>Jn</a:t>
            </a:r>
            <a:r>
              <a:rPr lang="sk-SK" dirty="0" smtClean="0"/>
              <a:t> 8,1-11) </a:t>
            </a:r>
            <a:br>
              <a:rPr lang="sk-SK" dirty="0" smtClean="0"/>
            </a:br>
            <a:r>
              <a:rPr lang="sk-SK" dirty="0" smtClean="0"/>
              <a:t>- v ktorých Ježišova nezištná láska prebúdza vedomie hriechu». (AL </a:t>
            </a:r>
            <a:r>
              <a:rPr lang="en-US" dirty="0" smtClean="0"/>
              <a:t>64</a:t>
            </a:r>
            <a:r>
              <a:rPr lang="en-US" dirty="0"/>
              <a:t>)</a:t>
            </a:r>
            <a:endParaRPr lang="sk-SK" dirty="0"/>
          </a:p>
          <a:p>
            <a:endParaRPr lang="sk-SK" dirty="0"/>
          </a:p>
        </p:txBody>
      </p:sp>
      <p:sp>
        <p:nvSpPr>
          <p:cNvPr id="4" name="Nadpis 3"/>
          <p:cNvSpPr txBox="1">
            <a:spLocks/>
          </p:cNvSpPr>
          <p:nvPr/>
        </p:nvSpPr>
        <p:spPr bwMode="auto">
          <a:xfrm>
            <a:off x="395536" y="188640"/>
            <a:ext cx="856895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4000" dirty="0" smtClean="0">
                <a:latin typeface="Book Antiqua" panose="02040602050305030304" pitchFamily="18" charset="0"/>
              </a:rPr>
              <a:t>3.1 Ježiš </a:t>
            </a:r>
            <a:r>
              <a:rPr lang="sk-SK" sz="4000" dirty="0">
                <a:latin typeface="Book Antiqua" panose="02040602050305030304" pitchFamily="18" charset="0"/>
              </a:rPr>
              <a:t>obnovuje a napĺňa Boží plán </a:t>
            </a:r>
          </a:p>
        </p:txBody>
      </p:sp>
    </p:spTree>
    <p:extLst>
      <p:ext uri="{BB962C8B-B14F-4D97-AF65-F5344CB8AC3E}">
        <p14:creationId xmlns:p14="http://schemas.microsoft.com/office/powerpoint/2010/main" val="3935661851"/>
      </p:ext>
    </p:extLst>
  </p:cSld>
  <p:clrMapOvr>
    <a:masterClrMapping/>
  </p:clrMapOvr>
  <p:transition advTm="5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916832"/>
            <a:ext cx="7543800" cy="3886200"/>
          </a:xfrm>
        </p:spPr>
        <p:txBody>
          <a:bodyPr/>
          <a:lstStyle/>
          <a:p>
            <a:r>
              <a:rPr lang="sk-SK" i="1" dirty="0" smtClean="0"/>
              <a:t>Gaudium et </a:t>
            </a:r>
            <a:r>
              <a:rPr lang="sk-SK" i="1" dirty="0" err="1" smtClean="0"/>
              <a:t>spes</a:t>
            </a:r>
            <a:r>
              <a:rPr lang="sk-SK" i="1" dirty="0" smtClean="0"/>
              <a:t> </a:t>
            </a:r>
            <a:r>
              <a:rPr lang="sk-SK" i="1" dirty="0" err="1" smtClean="0"/>
              <a:t>bb</a:t>
            </a:r>
            <a:r>
              <a:rPr lang="sk-SK" i="1" dirty="0" smtClean="0"/>
              <a:t>. 47 – 52 – </a:t>
            </a:r>
            <a:r>
              <a:rPr lang="sk-SK" dirty="0" smtClean="0"/>
              <a:t>manželstvo ako spoločenstvo života a lásky. Manželia sú ako zasvätení (</a:t>
            </a:r>
            <a:r>
              <a:rPr lang="sk-SK" i="1" dirty="0" err="1" smtClean="0"/>
              <a:t>quasi</a:t>
            </a:r>
            <a:r>
              <a:rPr lang="sk-SK" i="1" dirty="0" smtClean="0"/>
              <a:t> </a:t>
            </a:r>
            <a:r>
              <a:rPr lang="sk-SK" i="1" dirty="0" err="1" smtClean="0"/>
              <a:t>consacrati</a:t>
            </a:r>
            <a:r>
              <a:rPr lang="sk-SK" dirty="0" smtClean="0"/>
              <a:t>)… a prostredníctvom vlastnej milosti budujú telo Krista a vytvárajú domácu cirkev  (AL 67</a:t>
            </a:r>
            <a:r>
              <a:rPr lang="sk-SK" i="1" dirty="0" smtClean="0"/>
              <a:t>)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bl</a:t>
            </a:r>
            <a:r>
              <a:rPr lang="sk-SK" dirty="0" smtClean="0"/>
              <a:t>. Pavol VI. </a:t>
            </a:r>
            <a:r>
              <a:rPr lang="sk-SK" dirty="0" err="1" smtClean="0"/>
              <a:t>Humanae</a:t>
            </a:r>
            <a:r>
              <a:rPr lang="sk-SK" dirty="0" smtClean="0"/>
              <a:t> vitae – úloha zodpovedného rodičovstva – voči Bohu, sebe samým, rodine a spoločnosti (AL 68)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  <p:sp>
        <p:nvSpPr>
          <p:cNvPr id="4" name="Nadpis 3"/>
          <p:cNvSpPr txBox="1">
            <a:spLocks/>
          </p:cNvSpPr>
          <p:nvPr/>
        </p:nvSpPr>
        <p:spPr bwMode="auto">
          <a:xfrm>
            <a:off x="395536" y="188640"/>
            <a:ext cx="856895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4000" dirty="0" smtClean="0">
                <a:latin typeface="Book Antiqua" panose="02040602050305030304" pitchFamily="18" charset="0"/>
              </a:rPr>
              <a:t>3.2 </a:t>
            </a:r>
            <a:r>
              <a:rPr lang="en-US" sz="4000" dirty="0" smtClean="0">
                <a:latin typeface="Book Antiqua" panose="02040602050305030304" pitchFamily="18" charset="0"/>
              </a:rPr>
              <a:t>Rodina v </a:t>
            </a:r>
            <a:r>
              <a:rPr lang="en-US" sz="4000" dirty="0" err="1" smtClean="0">
                <a:latin typeface="Book Antiqua" panose="02040602050305030304" pitchFamily="18" charset="0"/>
              </a:rPr>
              <a:t>dokumentoch</a:t>
            </a:r>
            <a:r>
              <a:rPr lang="en-US" sz="4000" dirty="0" smtClean="0">
                <a:latin typeface="Book Antiqua" panose="02040602050305030304" pitchFamily="18" charset="0"/>
              </a:rPr>
              <a:t> </a:t>
            </a:r>
            <a:r>
              <a:rPr lang="en-US" sz="4000" dirty="0" err="1" smtClean="0">
                <a:latin typeface="Book Antiqua" panose="02040602050305030304" pitchFamily="18" charset="0"/>
              </a:rPr>
              <a:t>Cirkvi</a:t>
            </a:r>
            <a:r>
              <a:rPr lang="en-US" sz="4000" dirty="0" smtClean="0">
                <a:latin typeface="Book Antiqua" panose="02040602050305030304" pitchFamily="18" charset="0"/>
              </a:rPr>
              <a:t> </a:t>
            </a:r>
            <a:r>
              <a:rPr lang="sk-SK" sz="4000" dirty="0" smtClean="0">
                <a:latin typeface="Book Antiqua" panose="02040602050305030304" pitchFamily="18" charset="0"/>
              </a:rPr>
              <a:t> </a:t>
            </a:r>
            <a:endParaRPr lang="sk-SK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852526"/>
      </p:ext>
    </p:extLst>
  </p:cSld>
  <p:clrMapOvr>
    <a:masterClrMapping/>
  </p:clrMapOvr>
  <p:transition advTm="5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916832"/>
            <a:ext cx="7920880" cy="3886200"/>
          </a:xfrm>
        </p:spPr>
        <p:txBody>
          <a:bodyPr/>
          <a:lstStyle/>
          <a:p>
            <a:r>
              <a:rPr lang="sk-SK" dirty="0" smtClean="0"/>
              <a:t>sv. Ján Pavol II. – Katechézy o ľudskej láske, </a:t>
            </a:r>
            <a:r>
              <a:rPr lang="sk-SK" dirty="0" err="1" smtClean="0"/>
              <a:t>Gratissimam</a:t>
            </a:r>
            <a:r>
              <a:rPr lang="sk-SK" dirty="0" smtClean="0"/>
              <a:t> sane a </a:t>
            </a:r>
            <a:r>
              <a:rPr lang="sk-SK" dirty="0" err="1" smtClean="0"/>
              <a:t>Familiaris</a:t>
            </a:r>
            <a:r>
              <a:rPr lang="sk-SK" dirty="0" smtClean="0"/>
              <a:t> </a:t>
            </a:r>
            <a:r>
              <a:rPr lang="sk-SK" dirty="0" err="1" smtClean="0"/>
              <a:t>consortio</a:t>
            </a:r>
            <a:r>
              <a:rPr lang="sk-SK" dirty="0" smtClean="0"/>
              <a:t>...</a:t>
            </a:r>
            <a:br>
              <a:rPr lang="sk-SK" dirty="0" smtClean="0"/>
            </a:br>
            <a:r>
              <a:rPr lang="sk-SK" dirty="0" smtClean="0"/>
              <a:t>Rodina je “Cesta Cirkvi”. </a:t>
            </a:r>
            <a:r>
              <a:rPr lang="sk-SK" b="1" dirty="0" smtClean="0"/>
              <a:t>Najmä keď hovoril o manželskej láske (</a:t>
            </a:r>
            <a:r>
              <a:rPr lang="sk-SK" b="1" dirty="0" err="1" smtClean="0"/>
              <a:t>porov</a:t>
            </a:r>
            <a:r>
              <a:rPr lang="sk-SK" b="1" dirty="0" smtClean="0"/>
              <a:t>. </a:t>
            </a:r>
            <a:r>
              <a:rPr lang="sk-SK" b="1" dirty="0" err="1" smtClean="0"/>
              <a:t>Familiaris</a:t>
            </a:r>
            <a:r>
              <a:rPr lang="sk-SK" b="1" dirty="0" smtClean="0"/>
              <a:t> </a:t>
            </a:r>
            <a:r>
              <a:rPr lang="sk-SK" b="1" dirty="0" err="1" smtClean="0"/>
              <a:t>consortio</a:t>
            </a:r>
            <a:r>
              <a:rPr lang="sk-SK" b="1" dirty="0" smtClean="0"/>
              <a:t>, 13),</a:t>
            </a:r>
            <a:r>
              <a:rPr lang="sk-SK" dirty="0" smtClean="0"/>
              <a:t> </a:t>
            </a:r>
            <a:r>
              <a:rPr lang="sk-SK" b="1" dirty="0" smtClean="0"/>
              <a:t>opísal spôsob, ktorým manželia vo vzájomnej láske dostávajú dar Kristovho Ducha a prežívajú svoje povolanie k svätosti </a:t>
            </a:r>
            <a:r>
              <a:rPr lang="sk-SK" dirty="0" smtClean="0"/>
              <a:t>(AL </a:t>
            </a:r>
            <a:r>
              <a:rPr lang="sk-SK" dirty="0"/>
              <a:t>69)</a:t>
            </a:r>
          </a:p>
          <a:p>
            <a:pPr marL="0" indent="0">
              <a:buNone/>
            </a:pPr>
            <a:endParaRPr lang="sk-SK" dirty="0"/>
          </a:p>
          <a:p>
            <a:r>
              <a:rPr lang="it-IT" dirty="0"/>
              <a:t>Benedikt XI. – </a:t>
            </a:r>
            <a:r>
              <a:rPr lang="sk-SK" dirty="0" smtClean="0"/>
              <a:t>D</a:t>
            </a:r>
            <a:r>
              <a:rPr lang="it-IT" dirty="0" smtClean="0"/>
              <a:t>eus </a:t>
            </a:r>
            <a:r>
              <a:rPr lang="it-IT" dirty="0"/>
              <a:t>caritas est, Caritas in </a:t>
            </a:r>
            <a:r>
              <a:rPr lang="it-IT" dirty="0" smtClean="0"/>
              <a:t>veritate </a:t>
            </a:r>
            <a:r>
              <a:rPr lang="it-IT" dirty="0"/>
              <a:t>(AL 70</a:t>
            </a:r>
            <a:r>
              <a:rPr lang="it-IT" dirty="0" smtClean="0"/>
              <a:t>)</a:t>
            </a:r>
            <a:endParaRPr lang="sk-SK" dirty="0"/>
          </a:p>
        </p:txBody>
      </p:sp>
      <p:sp>
        <p:nvSpPr>
          <p:cNvPr id="4" name="Nadpis 3"/>
          <p:cNvSpPr txBox="1">
            <a:spLocks/>
          </p:cNvSpPr>
          <p:nvPr/>
        </p:nvSpPr>
        <p:spPr bwMode="auto">
          <a:xfrm>
            <a:off x="395536" y="188640"/>
            <a:ext cx="856895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4000" dirty="0" smtClean="0">
                <a:latin typeface="Book Antiqua" panose="02040602050305030304" pitchFamily="18" charset="0"/>
              </a:rPr>
              <a:t>3.2 </a:t>
            </a:r>
            <a:r>
              <a:rPr lang="en-US" sz="4000" dirty="0" smtClean="0">
                <a:latin typeface="Book Antiqua" panose="02040602050305030304" pitchFamily="18" charset="0"/>
              </a:rPr>
              <a:t>Rodina v </a:t>
            </a:r>
            <a:r>
              <a:rPr lang="en-US" sz="4000" dirty="0" err="1" smtClean="0">
                <a:latin typeface="Book Antiqua" panose="02040602050305030304" pitchFamily="18" charset="0"/>
              </a:rPr>
              <a:t>dokumentoch</a:t>
            </a:r>
            <a:r>
              <a:rPr lang="en-US" sz="4000" dirty="0" smtClean="0">
                <a:latin typeface="Book Antiqua" panose="02040602050305030304" pitchFamily="18" charset="0"/>
              </a:rPr>
              <a:t> </a:t>
            </a:r>
            <a:r>
              <a:rPr lang="en-US" sz="4000" dirty="0" err="1" smtClean="0">
                <a:latin typeface="Book Antiqua" panose="02040602050305030304" pitchFamily="18" charset="0"/>
              </a:rPr>
              <a:t>Cirkvi</a:t>
            </a:r>
            <a:r>
              <a:rPr lang="en-US" sz="4000" dirty="0" smtClean="0">
                <a:latin typeface="Book Antiqua" panose="02040602050305030304" pitchFamily="18" charset="0"/>
              </a:rPr>
              <a:t> </a:t>
            </a:r>
            <a:r>
              <a:rPr lang="sk-SK" sz="4000" dirty="0" smtClean="0">
                <a:latin typeface="Book Antiqua" panose="02040602050305030304" pitchFamily="18" charset="0"/>
              </a:rPr>
              <a:t> </a:t>
            </a:r>
            <a:endParaRPr lang="sk-SK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95730"/>
      </p:ext>
    </p:extLst>
  </p:cSld>
  <p:clrMapOvr>
    <a:masterClrMapping/>
  </p:clrMapOvr>
  <p:transition advTm="5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916832"/>
            <a:ext cx="7848872" cy="3886200"/>
          </a:xfrm>
        </p:spPr>
        <p:txBody>
          <a:bodyPr/>
          <a:lstStyle/>
          <a:p>
            <a:r>
              <a:rPr lang="sk-SK" dirty="0"/>
              <a:t>Sväté Písmo a Tradícia nám otvárajú prístup k poznaniu Trojice, ktorá sa zjavuje s črtami rodiny. </a:t>
            </a:r>
            <a:r>
              <a:rPr lang="sk-SK" b="1" dirty="0"/>
              <a:t>Rodina je obrazom Boha, ktorý […] je spoločenstvom osôb</a:t>
            </a:r>
            <a:r>
              <a:rPr lang="sk-SK" dirty="0"/>
              <a:t> (AL </a:t>
            </a:r>
            <a:r>
              <a:rPr lang="sk-SK" dirty="0" smtClean="0"/>
              <a:t>71)</a:t>
            </a:r>
          </a:p>
          <a:p>
            <a:endParaRPr lang="sk-SK" dirty="0"/>
          </a:p>
        </p:txBody>
      </p:sp>
      <p:sp>
        <p:nvSpPr>
          <p:cNvPr id="4" name="Nadpis 3"/>
          <p:cNvSpPr txBox="1">
            <a:spLocks/>
          </p:cNvSpPr>
          <p:nvPr/>
        </p:nvSpPr>
        <p:spPr bwMode="auto">
          <a:xfrm>
            <a:off x="395536" y="188640"/>
            <a:ext cx="856895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4000" dirty="0" smtClean="0">
                <a:latin typeface="Book Antiqua" panose="02040602050305030304" pitchFamily="18" charset="0"/>
              </a:rPr>
              <a:t>3.3 </a:t>
            </a:r>
            <a:r>
              <a:rPr lang="it-IT" sz="4000" dirty="0" smtClean="0">
                <a:latin typeface="Book Antiqua" panose="02040602050305030304" pitchFamily="18" charset="0"/>
              </a:rPr>
              <a:t>Sviatosť </a:t>
            </a:r>
            <a:r>
              <a:rPr lang="it-IT" sz="4000" dirty="0">
                <a:latin typeface="Book Antiqua" panose="02040602050305030304" pitchFamily="18" charset="0"/>
              </a:rPr>
              <a:t>manželstva </a:t>
            </a:r>
            <a:endParaRPr lang="sk-SK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95730"/>
      </p:ext>
    </p:extLst>
  </p:cSld>
  <p:clrMapOvr>
    <a:masterClrMapping/>
  </p:clrMapOvr>
  <p:transition advTm="5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916832"/>
            <a:ext cx="7543800" cy="3886200"/>
          </a:xfrm>
        </p:spPr>
        <p:txBody>
          <a:bodyPr/>
          <a:lstStyle/>
          <a:p>
            <a:r>
              <a:rPr lang="sk-SK" dirty="0"/>
              <a:t>Vo vzájomnom prijatí a s milosťou Krista si snúbenci sľubujú úplné darovanie, vernosť, otvorenosť životu; ako ustanovujúce prvky manželstva uznávajú dary, ktoré im Boh ponúka, berúc vážne ich vzájomný záväzok, v jeho mene a pred Cirkvou. </a:t>
            </a:r>
            <a:r>
              <a:rPr lang="sk-SK" b="1" dirty="0"/>
              <a:t>Vo viere je teda možné prijať dobrá manželstva ako záväzky lepšie splniteľné prostredníctvom milosti sviatosti</a:t>
            </a:r>
            <a:r>
              <a:rPr lang="sk-SK" dirty="0"/>
              <a:t>. (AL 73)</a:t>
            </a:r>
          </a:p>
          <a:p>
            <a:r>
              <a:rPr lang="sk-SK" dirty="0" smtClean="0"/>
              <a:t>Pohlavné </a:t>
            </a:r>
            <a:r>
              <a:rPr lang="sk-SK" dirty="0"/>
              <a:t>spojenie  - prežívané ľudským spôsobom a posvätené sviatosťou je pre manželov cestou rastu v živote i v milosti (AL 74). Je to svadobné mystérium </a:t>
            </a:r>
            <a:r>
              <a:rPr lang="sk-SK" dirty="0" smtClean="0"/>
              <a:t>(snubné tajomstvo)</a:t>
            </a:r>
            <a:endParaRPr lang="sk-SK" dirty="0"/>
          </a:p>
          <a:p>
            <a:endParaRPr lang="sk-SK" dirty="0"/>
          </a:p>
        </p:txBody>
      </p:sp>
      <p:sp>
        <p:nvSpPr>
          <p:cNvPr id="4" name="Nadpis 3"/>
          <p:cNvSpPr txBox="1">
            <a:spLocks/>
          </p:cNvSpPr>
          <p:nvPr/>
        </p:nvSpPr>
        <p:spPr bwMode="auto">
          <a:xfrm>
            <a:off x="395536" y="188640"/>
            <a:ext cx="856895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262626"/>
                </a:solidFill>
                <a:latin typeface="Impact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4000" dirty="0" smtClean="0">
                <a:latin typeface="Book Antiqua" panose="02040602050305030304" pitchFamily="18" charset="0"/>
              </a:rPr>
              <a:t>3.3 </a:t>
            </a:r>
            <a:r>
              <a:rPr lang="it-IT" sz="4000" dirty="0">
                <a:latin typeface="Book Antiqua" panose="02040602050305030304" pitchFamily="18" charset="0"/>
              </a:rPr>
              <a:t>Sviatosť manželstva </a:t>
            </a:r>
            <a:endParaRPr lang="sk-SK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95730"/>
      </p:ext>
    </p:extLst>
  </p:cSld>
  <p:clrMapOvr>
    <a:masterClrMapping/>
  </p:clrMapOvr>
  <p:transition advTm="5000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Tepelný</Template>
  <TotalTime>1167</TotalTime>
  <Words>497</Words>
  <Application>Microsoft Office PowerPoint</Application>
  <PresentationFormat>Prezentácia na obrazovke (4:3)</PresentationFormat>
  <Paragraphs>57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5" baseType="lpstr">
      <vt:lpstr>Arial</vt:lpstr>
      <vt:lpstr>Book Antiqua</vt:lpstr>
      <vt:lpstr>Impact</vt:lpstr>
      <vt:lpstr>Times New Roman</vt:lpstr>
      <vt:lpstr>Wingdings</vt:lpstr>
      <vt:lpstr>NewsPrint</vt:lpstr>
      <vt:lpstr>Prezentácia programu PowerPoint</vt:lpstr>
      <vt:lpstr>Manželstvo ako priestor pre dynamický rast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nancy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Sympózium o rodine</dc:title>
  <dc:creator>Mgr. Marek ISKRA</dc:creator>
  <cp:lastModifiedBy>Viera Vaclavova</cp:lastModifiedBy>
  <cp:revision>89</cp:revision>
  <cp:lastPrinted>2016-11-08T10:46:24Z</cp:lastPrinted>
  <dcterms:created xsi:type="dcterms:W3CDTF">2004-03-12T19:20:02Z</dcterms:created>
  <dcterms:modified xsi:type="dcterms:W3CDTF">2016-11-28T16:10:32Z</dcterms:modified>
</cp:coreProperties>
</file>